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2" r:id="rId3"/>
    <p:sldId id="280" r:id="rId4"/>
    <p:sldId id="283" r:id="rId5"/>
    <p:sldId id="261" r:id="rId6"/>
    <p:sldId id="274" r:id="rId7"/>
    <p:sldId id="269" r:id="rId8"/>
    <p:sldId id="262" r:id="rId9"/>
    <p:sldId id="278" r:id="rId10"/>
    <p:sldId id="276" r:id="rId11"/>
    <p:sldId id="275" r:id="rId12"/>
    <p:sldId id="263" r:id="rId13"/>
    <p:sldId id="271" r:id="rId14"/>
    <p:sldId id="279" r:id="rId15"/>
    <p:sldId id="264" r:id="rId16"/>
    <p:sldId id="281" r:id="rId17"/>
    <p:sldId id="270" r:id="rId18"/>
    <p:sldId id="284" r:id="rId19"/>
    <p:sldId id="285" r:id="rId20"/>
    <p:sldId id="286" r:id="rId21"/>
    <p:sldId id="287" r:id="rId22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9FAEE5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E467D-DA36-4512-B9B2-769535547435}" type="datetimeFigureOut">
              <a:rPr lang="fr-BE" smtClean="0"/>
              <a:pPr/>
              <a:t>27-11-17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5A7EE-6E4E-44D7-B365-6B828ED23FB2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1F6A6-A8F6-4D2D-B7A0-DDAD1E975F21}" type="datetimeFigureOut">
              <a:rPr lang="fr-BE" smtClean="0"/>
              <a:pPr/>
              <a:t>27-11-17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AC639-6D4E-421E-BDAF-73DF92CD350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38709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98709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97256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82465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err="1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41618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Première réunion en juillet : date et lieu a priori calés, mobilisation des partenaires locaux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38160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38160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Formation pour les opérateurs</a:t>
            </a:r>
            <a:r>
              <a:rPr lang="fr-FR" baseline="0" dirty="0"/>
              <a:t> la 1ere année : </a:t>
            </a:r>
            <a:r>
              <a:rPr lang="fr-FR" dirty="0"/>
              <a:t>Formation de 4 jours aux pratiques</a:t>
            </a:r>
            <a:r>
              <a:rPr lang="fr-FR" baseline="0" dirty="0"/>
              <a:t> collaboratives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57160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Formation pour les opérateurs</a:t>
            </a:r>
            <a:r>
              <a:rPr lang="fr-FR" baseline="0" dirty="0"/>
              <a:t> la 1ere année : </a:t>
            </a:r>
            <a:r>
              <a:rPr lang="fr-FR" dirty="0"/>
              <a:t>Formation de 4 jours aux pratiques</a:t>
            </a:r>
            <a:r>
              <a:rPr lang="fr-FR" baseline="0" dirty="0"/>
              <a:t> collaboratives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08912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57160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Formation pour les opérateurs</a:t>
            </a:r>
            <a:r>
              <a:rPr lang="fr-FR" baseline="0" dirty="0"/>
              <a:t> la 1ere année : </a:t>
            </a:r>
            <a:r>
              <a:rPr lang="fr-FR" dirty="0"/>
              <a:t>Formation de 4 jours aux pratiques</a:t>
            </a:r>
            <a:r>
              <a:rPr lang="fr-FR" baseline="0" dirty="0"/>
              <a:t> collaboratives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42742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52756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65308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65308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C639-6D4E-421E-BDAF-73DF92CD3507}" type="slidenum">
              <a:rPr lang="fr-BE" smtClean="0"/>
              <a:pPr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01297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000099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876256" y="6448251"/>
            <a:ext cx="936104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accent5"/>
                </a:solidFill>
                <a:latin typeface="Montserrat" pitchFamily="50" charset="0"/>
                <a:cs typeface="Montserrat" pitchFamily="50" charset="0"/>
              </a:defRPr>
            </a:lvl1pPr>
          </a:lstStyle>
          <a:p>
            <a:fld id="{4EACDC8E-0222-4BCD-A7FB-B7EE68099609}" type="datetime1">
              <a:rPr lang="fr-BE" smtClean="0"/>
              <a:pPr/>
              <a:t>27-11-17</a:t>
            </a:fld>
            <a:endParaRPr lang="fr-BE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00392" y="6448251"/>
            <a:ext cx="576064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rgbClr val="000099"/>
                </a:solidFill>
                <a:latin typeface="Montserrat" pitchFamily="50" charset="0"/>
                <a:cs typeface="Montserrat" pitchFamily="50" charset="0"/>
              </a:defRPr>
            </a:lvl1pPr>
          </a:lstStyle>
          <a:p>
            <a:fld id="{59649E7E-1DDF-4917-9840-1400783AFAE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876256" y="6448251"/>
            <a:ext cx="936104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accent5"/>
                </a:solidFill>
                <a:latin typeface="Montserrat" pitchFamily="50" charset="0"/>
                <a:cs typeface="Montserrat" pitchFamily="50" charset="0"/>
              </a:defRPr>
            </a:lvl1pPr>
          </a:lstStyle>
          <a:p>
            <a:fld id="{4EACDC8E-0222-4BCD-A7FB-B7EE68099609}" type="datetime1">
              <a:rPr lang="fr-BE" smtClean="0"/>
              <a:pPr/>
              <a:t>27-11-17</a:t>
            </a:fld>
            <a:endParaRPr lang="fr-BE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00392" y="6448251"/>
            <a:ext cx="576064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rgbClr val="000099"/>
                </a:solidFill>
                <a:latin typeface="Montserrat" pitchFamily="50" charset="0"/>
                <a:cs typeface="Montserrat" pitchFamily="50" charset="0"/>
              </a:defRPr>
            </a:lvl1pPr>
          </a:lstStyle>
          <a:p>
            <a:fld id="{59649E7E-1DDF-4917-9840-1400783AFAE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fondPPT2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5656" y="980728"/>
            <a:ext cx="7211144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75656" y="2060848"/>
            <a:ext cx="7211144" cy="377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876256" y="6448251"/>
            <a:ext cx="936104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accent5"/>
                </a:solidFill>
                <a:latin typeface="Montserrat" pitchFamily="50" charset="0"/>
                <a:cs typeface="Montserrat" pitchFamily="50" charset="0"/>
              </a:defRPr>
            </a:lvl1pPr>
          </a:lstStyle>
          <a:p>
            <a:fld id="{4EACDC8E-0222-4BCD-A7FB-B7EE68099609}" type="datetime1">
              <a:rPr lang="fr-BE" smtClean="0"/>
              <a:pPr/>
              <a:t>27-11-17</a:t>
            </a:fld>
            <a:endParaRPr lang="fr-BE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00392" y="6448251"/>
            <a:ext cx="576064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rgbClr val="000099"/>
                </a:solidFill>
                <a:latin typeface="Montserrat" pitchFamily="50" charset="0"/>
                <a:cs typeface="Montserrat" pitchFamily="50" charset="0"/>
              </a:defRPr>
            </a:lvl1pPr>
          </a:lstStyle>
          <a:p>
            <a:fld id="{59649E7E-1DDF-4917-9840-1400783AFAEF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4" name="ZoneTexte 3"/>
          <p:cNvSpPr txBox="1"/>
          <p:nvPr userDrawn="1"/>
        </p:nvSpPr>
        <p:spPr>
          <a:xfrm>
            <a:off x="6588224" y="26064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400">
                <a:solidFill>
                  <a:srgbClr val="FF0000"/>
                </a:solidFill>
                <a:latin typeface="+mj-lt"/>
              </a:rPr>
              <a:t>Votre 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rgbClr val="000099"/>
          </a:solidFill>
          <a:latin typeface="Montserrat" pitchFamily="50" charset="0"/>
          <a:ea typeface="+mj-ea"/>
          <a:cs typeface="Montserrat" pitchFamily="50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9FAEE5"/>
        </a:buClr>
        <a:buFont typeface="Arial" pitchFamily="34" charset="0"/>
        <a:buChar char="•"/>
        <a:defRPr sz="2000" kern="1200">
          <a:solidFill>
            <a:schemeClr val="tx2"/>
          </a:solidFill>
          <a:latin typeface="Montserrat" pitchFamily="50" charset="0"/>
          <a:ea typeface="+mn-ea"/>
          <a:cs typeface="Montserrat" pitchFamily="50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Montserrat" pitchFamily="50" charset="0"/>
          <a:ea typeface="+mn-ea"/>
          <a:cs typeface="Montserrat" pitchFamily="50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2"/>
          </a:solidFill>
          <a:latin typeface="Montserrat" pitchFamily="50" charset="0"/>
          <a:ea typeface="+mn-ea"/>
          <a:cs typeface="Montserrat" pitchFamily="50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Montserrat" pitchFamily="50" charset="0"/>
          <a:ea typeface="+mn-ea"/>
          <a:cs typeface="Montserrat" pitchFamily="50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Montserrat" pitchFamily="50" charset="0"/>
          <a:ea typeface="+mn-ea"/>
          <a:cs typeface="Montserrat" pitchFamily="50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pnth-terreenaction.org/formations/pnth1/wakka.php?wiki=PagePrincipal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www.pnth-terreenaction.org/formations/pnth1/wakka.php?wiki=PagePrincipal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fondP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8064896" cy="1611611"/>
          </a:xfrm>
        </p:spPr>
        <p:txBody>
          <a:bodyPr anchor="t" anchorCtr="0">
            <a:normAutofit fontScale="90000"/>
          </a:bodyPr>
          <a:lstStyle/>
          <a:p>
            <a:r>
              <a:rPr lang="fr-BE" sz="3600" dirty="0" smtClean="0"/>
              <a:t>Premier bilan</a:t>
            </a:r>
            <a:r>
              <a:rPr lang="fr-BE" sz="3600" dirty="0" smtClean="0">
                <a:solidFill>
                  <a:srgbClr val="000099"/>
                </a:solidFill>
                <a:latin typeface="Montserrat" pitchFamily="50" charset="0"/>
              </a:rPr>
              <a:t> </a:t>
            </a:r>
            <a:br>
              <a:rPr lang="fr-BE" sz="3600" dirty="0" smtClean="0">
                <a:solidFill>
                  <a:srgbClr val="000099"/>
                </a:solidFill>
                <a:latin typeface="Montserrat" pitchFamily="50" charset="0"/>
              </a:rPr>
            </a:br>
            <a:r>
              <a:rPr lang="fr-BE" sz="2200" dirty="0" smtClean="0">
                <a:solidFill>
                  <a:srgbClr val="000099"/>
                </a:solidFill>
                <a:latin typeface="Montserrat" pitchFamily="50" charset="0"/>
              </a:rPr>
              <a:t>23 novembre 2017</a:t>
            </a:r>
            <a:r>
              <a:rPr lang="fr-BE" sz="1800" dirty="0">
                <a:solidFill>
                  <a:srgbClr val="9FAEE5"/>
                </a:solidFill>
                <a:latin typeface="Montserrat" pitchFamily="50" charset="0"/>
              </a:rPr>
              <a:t/>
            </a:r>
            <a:br>
              <a:rPr lang="fr-BE" sz="1800" dirty="0">
                <a:solidFill>
                  <a:srgbClr val="9FAEE5"/>
                </a:solidFill>
                <a:latin typeface="Montserrat" pitchFamily="50" charset="0"/>
              </a:rPr>
            </a:br>
            <a:r>
              <a:rPr lang="fr-BE" sz="2400" dirty="0">
                <a:solidFill>
                  <a:srgbClr val="9FAEE5"/>
                </a:solidFill>
              </a:rPr>
              <a:t>PNTH Terre en </a:t>
            </a:r>
            <a:r>
              <a:rPr lang="fr-BE" sz="2400" dirty="0" smtClean="0">
                <a:solidFill>
                  <a:srgbClr val="9FAEE5"/>
                </a:solidFill>
              </a:rPr>
              <a:t>action</a:t>
            </a:r>
            <a:r>
              <a:rPr lang="fr-BE" sz="3200" dirty="0">
                <a:solidFill>
                  <a:srgbClr val="9FAEE5"/>
                </a:solidFill>
                <a:latin typeface="Montserrat" pitchFamily="50" charset="0"/>
              </a:rPr>
              <a:t/>
            </a:r>
            <a:br>
              <a:rPr lang="fr-BE" sz="3200" dirty="0">
                <a:solidFill>
                  <a:srgbClr val="9FAEE5"/>
                </a:solidFill>
                <a:latin typeface="Montserrat" pitchFamily="50" charset="0"/>
              </a:rPr>
            </a:br>
            <a:endParaRPr lang="fr-BE" sz="3200" dirty="0">
              <a:solidFill>
                <a:srgbClr val="000099"/>
              </a:solidFill>
              <a:latin typeface="Montserrat" pitchFamily="50" charset="0"/>
            </a:endParaRPr>
          </a:p>
        </p:txBody>
      </p:sp>
      <p:sp>
        <p:nvSpPr>
          <p:cNvPr id="8" name="ZoneTexte 10"/>
          <p:cNvSpPr txBox="1">
            <a:spLocks noChangeArrowheads="1"/>
          </p:cNvSpPr>
          <p:nvPr/>
        </p:nvSpPr>
        <p:spPr bwMode="auto">
          <a:xfrm>
            <a:off x="1" y="6475413"/>
            <a:ext cx="9143999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700" b="1">
                <a:solidFill>
                  <a:srgbClr val="00009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AVEC LE SOUTIEN DU FONDS EUROPÉEN DE DÉVELOPPEMENT RÉGIONAL</a:t>
            </a:r>
          </a:p>
          <a:p>
            <a:pPr algn="ctr"/>
            <a:r>
              <a:rPr lang="nl-NL" sz="700" b="1">
                <a:solidFill>
                  <a:srgbClr val="9FAEE5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MET STEUN VAN HET EUROPEES FONDS VOOR REGIONALE ONTWIKKELING</a:t>
            </a:r>
            <a:endParaRPr lang="fr-BE" sz="700" b="1">
              <a:solidFill>
                <a:srgbClr val="000099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4077072"/>
            <a:ext cx="1062311" cy="106231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2735" y="4089969"/>
            <a:ext cx="1062311" cy="106231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374" y="4102866"/>
            <a:ext cx="1062311" cy="106231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0669" y="4115763"/>
            <a:ext cx="1062311" cy="106231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2472" y="1196752"/>
            <a:ext cx="2075688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10</a:t>
            </a:fld>
            <a:endParaRPr lang="fr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20796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752" y="1287819"/>
            <a:ext cx="3247129" cy="249203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875" y="4000500"/>
            <a:ext cx="4899161" cy="2039276"/>
          </a:xfrm>
          <a:prstGeom prst="rect">
            <a:avLst/>
          </a:prstGeom>
        </p:spPr>
      </p:pic>
      <p:pic>
        <p:nvPicPr>
          <p:cNvPr id="9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400" y="1287463"/>
            <a:ext cx="4501321" cy="252881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5867400" y="3777651"/>
            <a:ext cx="2743200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dirty="0" smtClean="0">
                <a:latin typeface="Arial"/>
                <a:cs typeface="Arial"/>
              </a:rPr>
              <a:t>Randonnée-photo avec des ados</a:t>
            </a:r>
            <a:endParaRPr lang="fr-FR" sz="1600" dirty="0">
              <a:latin typeface="Arial"/>
              <a:cs typeface="Arial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426553" y="5442585"/>
            <a:ext cx="3037167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dirty="0">
                <a:latin typeface="Arial"/>
                <a:cs typeface="Arial"/>
              </a:rPr>
              <a:t>Incroyables </a:t>
            </a:r>
            <a:r>
              <a:rPr lang="fr-FR" sz="1600" dirty="0" smtClean="0">
                <a:latin typeface="Arial"/>
                <a:cs typeface="Arial"/>
              </a:rPr>
              <a:t>comestibles à </a:t>
            </a:r>
            <a:r>
              <a:rPr lang="fr-FR" sz="1600" dirty="0" err="1" smtClean="0">
                <a:latin typeface="Arial"/>
                <a:cs typeface="Arial"/>
              </a:rPr>
              <a:t>Coutiches</a:t>
            </a:r>
            <a:endParaRPr lang="fr-FR" dirty="0"/>
          </a:p>
        </p:txBody>
      </p:sp>
      <p:sp>
        <p:nvSpPr>
          <p:cNvPr id="14" name="Espace réservé du titre 1"/>
          <p:cNvSpPr txBox="1">
            <a:spLocks/>
          </p:cNvSpPr>
          <p:nvPr/>
        </p:nvSpPr>
        <p:spPr>
          <a:xfrm>
            <a:off x="334956" y="289728"/>
            <a:ext cx="7211144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itchFamily="50" charset="0"/>
                <a:ea typeface="+mj-ea"/>
                <a:cs typeface="Calibri" pitchFamily="34" charset="0"/>
              </a:rPr>
              <a:t>Module 4 :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itchFamily="50" charset="0"/>
                <a:ea typeface="+mj-ea"/>
                <a:cs typeface="Calibri" pitchFamily="34" charset="0"/>
              </a:rPr>
              <a:t>Les habitants acteurs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noProof="0" dirty="0" smtClean="0">
                <a:solidFill>
                  <a:srgbClr val="000099"/>
                </a:solidFill>
                <a:latin typeface="Montserrat" pitchFamily="50" charset="0"/>
                <a:ea typeface="+mj-ea"/>
                <a:cs typeface="Calibri" pitchFamily="34" charset="0"/>
              </a:rPr>
              <a:t>du paysage</a:t>
            </a: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Montserrat" pitchFamily="50" charset="0"/>
              <a:ea typeface="+mj-ea"/>
              <a:cs typeface="Calibri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355081" y="6302833"/>
            <a:ext cx="262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dirty="0" smtClean="0">
                <a:latin typeface="+mj-lt"/>
              </a:rPr>
              <a:t>Alexandra et Line</a:t>
            </a:r>
            <a:endParaRPr lang="fr-FR" dirty="0">
              <a:latin typeface="+mj-lt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77824" y="6104931"/>
            <a:ext cx="36343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2 Projets réalisés</a:t>
            </a:r>
            <a:r>
              <a:rPr kumimoji="0" lang="fr-FR" altLang="fr-F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en juillet et août</a:t>
            </a:r>
            <a:endParaRPr kumimoji="0" lang="fr-FR" alt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2977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11</a:t>
            </a:fld>
            <a:endParaRPr lang="fr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20796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6036" y="1179778"/>
            <a:ext cx="3903908" cy="21440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40" y="1179777"/>
            <a:ext cx="3067213" cy="2146963"/>
          </a:xfrm>
          <a:prstGeom prst="rect">
            <a:avLst/>
          </a:prstGeom>
        </p:spPr>
      </p:pic>
      <p:pic>
        <p:nvPicPr>
          <p:cNvPr id="12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040" y="3377175"/>
            <a:ext cx="3892375" cy="2182275"/>
          </a:xfrm>
          <a:prstGeom prst="rect">
            <a:avLst/>
          </a:prstGeom>
        </p:spPr>
      </p:pic>
      <p:pic>
        <p:nvPicPr>
          <p:cNvPr id="11" name="Image 10" descr="R:\themes\PHOTOTHEQUE\Pole_Amenagement\Terrain_communes\Bellaing\2017-08-23 23 août 2017\23 août 2017 04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336" y="3556097"/>
            <a:ext cx="3126056" cy="191653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Espace réservé du titre 1"/>
          <p:cNvSpPr txBox="1">
            <a:spLocks/>
          </p:cNvSpPr>
          <p:nvPr/>
        </p:nvSpPr>
        <p:spPr>
          <a:xfrm>
            <a:off x="334956" y="289728"/>
            <a:ext cx="7211144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itchFamily="50" charset="0"/>
                <a:ea typeface="+mj-ea"/>
                <a:cs typeface="Calibri" pitchFamily="34" charset="0"/>
              </a:rPr>
              <a:t>Module 4 :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itchFamily="50" charset="0"/>
                <a:ea typeface="+mj-ea"/>
                <a:cs typeface="Calibri" pitchFamily="34" charset="0"/>
              </a:rPr>
              <a:t>Les habitants acteurs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noProof="0" dirty="0" smtClean="0">
                <a:solidFill>
                  <a:srgbClr val="000099"/>
                </a:solidFill>
                <a:latin typeface="Montserrat" pitchFamily="50" charset="0"/>
                <a:ea typeface="+mj-ea"/>
                <a:cs typeface="Calibri" pitchFamily="34" charset="0"/>
              </a:rPr>
              <a:t>du paysage</a:t>
            </a: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Montserrat" pitchFamily="50" charset="0"/>
              <a:ea typeface="+mj-ea"/>
              <a:cs typeface="Calibri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397497" y="6129097"/>
            <a:ext cx="1517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dirty="0" smtClean="0">
                <a:latin typeface="+mj-lt"/>
              </a:rPr>
              <a:t>Alexandra </a:t>
            </a:r>
          </a:p>
          <a:p>
            <a:pPr algn="just"/>
            <a:r>
              <a:rPr lang="fr-BE" dirty="0" smtClean="0">
                <a:latin typeface="+mj-lt"/>
              </a:rPr>
              <a:t>et Line</a:t>
            </a:r>
            <a:endParaRPr lang="fr-FR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7512" y="5547723"/>
            <a:ext cx="74328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400" dirty="0" smtClean="0">
                <a:latin typeface="+mj-lt"/>
              </a:rPr>
              <a:t>Projets </a:t>
            </a:r>
            <a:r>
              <a:rPr lang="fr-BE" sz="1400" dirty="0">
                <a:latin typeface="+mj-lt"/>
              </a:rPr>
              <a:t>en </a:t>
            </a:r>
            <a:r>
              <a:rPr lang="fr-BE" sz="1400" dirty="0" smtClean="0">
                <a:latin typeface="+mj-lt"/>
              </a:rPr>
              <a:t>cours</a:t>
            </a:r>
            <a:endParaRPr lang="fr-BE" sz="1400" dirty="0">
              <a:latin typeface="+mj-lt"/>
            </a:endParaRPr>
          </a:p>
          <a:p>
            <a:r>
              <a:rPr lang="fr-BE" sz="1400" dirty="0">
                <a:latin typeface="+mj-lt"/>
              </a:rPr>
              <a:t>- Exposition photo </a:t>
            </a:r>
            <a:r>
              <a:rPr lang="fr-BE" sz="1400" dirty="0" smtClean="0">
                <a:latin typeface="+mj-lt"/>
              </a:rPr>
              <a:t>itinérante </a:t>
            </a:r>
            <a:r>
              <a:rPr lang="fr-BE" sz="1400" dirty="0">
                <a:latin typeface="+mj-lt"/>
              </a:rPr>
              <a:t>et chantier de ramassage des </a:t>
            </a:r>
            <a:r>
              <a:rPr lang="fr-BE" sz="1400" dirty="0" smtClean="0">
                <a:latin typeface="+mj-lt"/>
              </a:rPr>
              <a:t>déchets (Fresnes sur Escaut)</a:t>
            </a:r>
            <a:endParaRPr lang="fr-BE" sz="1400" dirty="0">
              <a:latin typeface="+mj-lt"/>
            </a:endParaRPr>
          </a:p>
          <a:p>
            <a:r>
              <a:rPr lang="fr-BE" sz="1400" dirty="0" smtClean="0">
                <a:latin typeface="+mj-lt"/>
              </a:rPr>
              <a:t>- Rénovation </a:t>
            </a:r>
            <a:r>
              <a:rPr lang="fr-BE" sz="1400" dirty="0">
                <a:latin typeface="+mj-lt"/>
              </a:rPr>
              <a:t>de chapelle </a:t>
            </a:r>
            <a:r>
              <a:rPr lang="fr-BE" sz="1400" dirty="0" smtClean="0">
                <a:latin typeface="+mj-lt"/>
              </a:rPr>
              <a:t>(</a:t>
            </a:r>
            <a:r>
              <a:rPr lang="fr-BE" sz="1400" dirty="0" err="1" smtClean="0">
                <a:latin typeface="+mj-lt"/>
              </a:rPr>
              <a:t>Stambruges</a:t>
            </a:r>
            <a:r>
              <a:rPr lang="fr-BE" sz="1400" dirty="0" smtClean="0">
                <a:latin typeface="+mj-lt"/>
              </a:rPr>
              <a:t>)</a:t>
            </a:r>
          </a:p>
          <a:p>
            <a:r>
              <a:rPr lang="fr-BE" sz="1400" dirty="0" smtClean="0">
                <a:latin typeface="+mj-lt"/>
              </a:rPr>
              <a:t>- </a:t>
            </a:r>
            <a:r>
              <a:rPr lang="fr-BE" sz="1400" dirty="0">
                <a:latin typeface="+mj-lt"/>
              </a:rPr>
              <a:t>Balade et </a:t>
            </a:r>
            <a:r>
              <a:rPr lang="fr-BE" sz="1400" dirty="0" smtClean="0">
                <a:latin typeface="+mj-lt"/>
              </a:rPr>
              <a:t>randonnée</a:t>
            </a:r>
            <a:r>
              <a:rPr lang="fr-BE" sz="1400" dirty="0">
                <a:latin typeface="+mj-lt"/>
              </a:rPr>
              <a:t> </a:t>
            </a:r>
            <a:r>
              <a:rPr lang="fr-BE" sz="1400" dirty="0" smtClean="0">
                <a:latin typeface="+mj-lt"/>
              </a:rPr>
              <a:t>(</a:t>
            </a:r>
            <a:r>
              <a:rPr lang="fr-BE" sz="1400" dirty="0" err="1" smtClean="0">
                <a:latin typeface="+mj-lt"/>
              </a:rPr>
              <a:t>Quevaucamps</a:t>
            </a:r>
            <a:r>
              <a:rPr lang="fr-BE" sz="1400" dirty="0" smtClean="0">
                <a:latin typeface="+mj-lt"/>
              </a:rPr>
              <a:t>, Aubry du Hainaut)</a:t>
            </a:r>
            <a:endParaRPr lang="fr-BE" sz="1400" dirty="0">
              <a:latin typeface="+mj-lt"/>
            </a:endParaRPr>
          </a:p>
          <a:p>
            <a:r>
              <a:rPr lang="fr-BE" sz="1400" dirty="0">
                <a:latin typeface="+mj-lt"/>
              </a:rPr>
              <a:t>- Aménagement de parcelles </a:t>
            </a:r>
            <a:r>
              <a:rPr lang="fr-BE" sz="1400" dirty="0" smtClean="0">
                <a:latin typeface="+mj-lt"/>
              </a:rPr>
              <a:t>(</a:t>
            </a:r>
            <a:r>
              <a:rPr lang="fr-BE" sz="1400" dirty="0" err="1">
                <a:latin typeface="+mj-lt"/>
              </a:rPr>
              <a:t>Wez</a:t>
            </a:r>
            <a:r>
              <a:rPr lang="fr-BE" sz="1400" dirty="0">
                <a:latin typeface="+mj-lt"/>
              </a:rPr>
              <a:t> </a:t>
            </a:r>
            <a:r>
              <a:rPr lang="fr-BE" sz="1400" dirty="0" err="1" smtClean="0">
                <a:latin typeface="+mj-lt"/>
              </a:rPr>
              <a:t>Velvain</a:t>
            </a:r>
            <a:r>
              <a:rPr lang="fr-BE" sz="1400" dirty="0" smtClean="0">
                <a:latin typeface="+mj-lt"/>
              </a:rPr>
              <a:t>, </a:t>
            </a:r>
            <a:r>
              <a:rPr lang="fr-BE" sz="1400" dirty="0" err="1" smtClean="0">
                <a:latin typeface="+mj-lt"/>
              </a:rPr>
              <a:t>Bellaing</a:t>
            </a:r>
            <a:r>
              <a:rPr lang="fr-BE" sz="1400" dirty="0">
                <a:latin typeface="+mj-lt"/>
              </a:rPr>
              <a:t>)</a:t>
            </a:r>
          </a:p>
          <a:p>
            <a:r>
              <a:rPr lang="fr-BE" sz="1400" dirty="0">
                <a:latin typeface="+mj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37952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12</a:t>
            </a:fld>
            <a:endParaRPr lang="fr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20796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260" y="1366391"/>
            <a:ext cx="1993538" cy="413829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4423" y="3281825"/>
            <a:ext cx="2986025" cy="223951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4423" y="1366390"/>
            <a:ext cx="2986025" cy="181592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9929" y="1364263"/>
            <a:ext cx="2434468" cy="4140426"/>
          </a:xfrm>
          <a:prstGeom prst="rect">
            <a:avLst/>
          </a:prstGeom>
        </p:spPr>
      </p:pic>
      <p:sp>
        <p:nvSpPr>
          <p:cNvPr id="11" name="Espace réservé du titre 1"/>
          <p:cNvSpPr txBox="1">
            <a:spLocks/>
          </p:cNvSpPr>
          <p:nvPr/>
        </p:nvSpPr>
        <p:spPr>
          <a:xfrm>
            <a:off x="313184" y="442132"/>
            <a:ext cx="7211144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itchFamily="50" charset="0"/>
                <a:ea typeface="+mj-ea"/>
                <a:cs typeface="Calibri" pitchFamily="34" charset="0"/>
              </a:rPr>
              <a:t>Module 5 :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itchFamily="50" charset="0"/>
                <a:ea typeface="+mj-ea"/>
                <a:cs typeface="Calibri" pitchFamily="34" charset="0"/>
              </a:rPr>
              <a:t>Mobiliser en faveur 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>
                <a:solidFill>
                  <a:srgbClr val="000099"/>
                </a:solidFill>
                <a:latin typeface="Montserrat" pitchFamily="50" charset="0"/>
                <a:ea typeface="+mj-ea"/>
                <a:cs typeface="Calibri" pitchFamily="34" charset="0"/>
              </a:rPr>
              <a:t>l</a:t>
            </a:r>
            <a:r>
              <a:rPr lang="fr-FR" sz="2800" dirty="0" smtClean="0">
                <a:solidFill>
                  <a:srgbClr val="000099"/>
                </a:solidFill>
                <a:latin typeface="Montserrat" pitchFamily="50" charset="0"/>
                <a:ea typeface="+mj-ea"/>
                <a:cs typeface="Calibri" pitchFamily="34" charset="0"/>
              </a:rPr>
              <a:t>a biodiversité</a:t>
            </a: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Montserrat" pitchFamily="50" charset="0"/>
              <a:ea typeface="+mj-ea"/>
              <a:cs typeface="Calibri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488935" y="6412561"/>
            <a:ext cx="182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dirty="0" smtClean="0">
                <a:latin typeface="+mj-lt"/>
              </a:rPr>
              <a:t>Cécile</a:t>
            </a:r>
            <a:endParaRPr lang="fr-FR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2259" y="5683103"/>
            <a:ext cx="7542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+mj-lt"/>
              </a:rPr>
              <a:t>Visites de jardins, journées d’échanges : 12 manifestations </a:t>
            </a:r>
            <a:r>
              <a:rPr lang="fr-FR" sz="1600" dirty="0" err="1">
                <a:latin typeface="+mj-lt"/>
              </a:rPr>
              <a:t>écojardins</a:t>
            </a:r>
            <a:r>
              <a:rPr lang="fr-FR" sz="1600" dirty="0">
                <a:latin typeface="+mj-lt"/>
              </a:rPr>
              <a:t>, mise en place d’une </a:t>
            </a:r>
            <a:r>
              <a:rPr lang="fr-FR" sz="1600" dirty="0" err="1">
                <a:latin typeface="+mj-lt"/>
              </a:rPr>
              <a:t>grainothèque</a:t>
            </a:r>
            <a:endParaRPr lang="fr-FR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137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13</a:t>
            </a:fld>
            <a:endParaRPr lang="fr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20796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titre 1"/>
          <p:cNvSpPr txBox="1">
            <a:spLocks/>
          </p:cNvSpPr>
          <p:nvPr/>
        </p:nvSpPr>
        <p:spPr>
          <a:xfrm>
            <a:off x="313184" y="442132"/>
            <a:ext cx="7211144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itchFamily="50" charset="0"/>
                <a:ea typeface="+mj-ea"/>
                <a:cs typeface="Calibri" pitchFamily="34" charset="0"/>
              </a:rPr>
              <a:t>Module 5 :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itchFamily="50" charset="0"/>
                <a:ea typeface="+mj-ea"/>
                <a:cs typeface="Calibri" pitchFamily="34" charset="0"/>
              </a:rPr>
              <a:t>Mobiliser en faveur 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>
                <a:solidFill>
                  <a:srgbClr val="000099"/>
                </a:solidFill>
                <a:latin typeface="Montserrat" pitchFamily="50" charset="0"/>
                <a:ea typeface="+mj-ea"/>
                <a:cs typeface="Calibri" pitchFamily="34" charset="0"/>
              </a:rPr>
              <a:t>l</a:t>
            </a:r>
            <a:r>
              <a:rPr lang="fr-FR" sz="2800" dirty="0" smtClean="0">
                <a:solidFill>
                  <a:srgbClr val="000099"/>
                </a:solidFill>
                <a:latin typeface="Montserrat" pitchFamily="50" charset="0"/>
                <a:ea typeface="+mj-ea"/>
                <a:cs typeface="Calibri" pitchFamily="34" charset="0"/>
              </a:rPr>
              <a:t>a biodiversité</a:t>
            </a: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Montserrat" pitchFamily="50" charset="0"/>
              <a:ea typeface="+mj-ea"/>
              <a:cs typeface="Calibri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911" y="3353204"/>
            <a:ext cx="4630165" cy="2316826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4159" y="1446279"/>
            <a:ext cx="3840898" cy="162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226" y="1378090"/>
            <a:ext cx="4465638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8000" contras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3897" y="3177623"/>
            <a:ext cx="3170024" cy="249461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227" y="2347270"/>
            <a:ext cx="4465638" cy="92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7488935" y="6412561"/>
            <a:ext cx="182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dirty="0" smtClean="0">
                <a:latin typeface="+mj-lt"/>
              </a:rPr>
              <a:t>Cécile</a:t>
            </a:r>
            <a:endParaRPr lang="fr-FR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0616" y="5709131"/>
            <a:ext cx="82692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latin typeface="+mj-lt"/>
              </a:rPr>
              <a:t>Mise </a:t>
            </a:r>
            <a:r>
              <a:rPr lang="fr-FR" sz="1400" dirty="0">
                <a:latin typeface="+mj-lt"/>
              </a:rPr>
              <a:t>en œuvre d’un observatoire participatif : </a:t>
            </a:r>
            <a:endParaRPr lang="fr-FR" sz="1400" dirty="0" smtClean="0">
              <a:latin typeface="+mj-lt"/>
            </a:endParaRPr>
          </a:p>
          <a:p>
            <a:r>
              <a:rPr lang="fr-FR" sz="1400" dirty="0" smtClean="0">
                <a:latin typeface="+mj-lt"/>
              </a:rPr>
              <a:t>Partenariat avec les programmes naturalistes : Vigie Nature, Oiseaux des Jardins, Devine qui vient manger</a:t>
            </a:r>
          </a:p>
          <a:p>
            <a:r>
              <a:rPr lang="fr-FR" sz="1400" dirty="0" smtClean="0">
                <a:latin typeface="+mj-lt"/>
              </a:rPr>
              <a:t>1 conférence en juin : la biodiversité du jardin</a:t>
            </a:r>
          </a:p>
        </p:txBody>
      </p:sp>
    </p:spTree>
    <p:extLst>
      <p:ext uri="{BB962C8B-B14F-4D97-AF65-F5344CB8AC3E}">
        <p14:creationId xmlns:p14="http://schemas.microsoft.com/office/powerpoint/2010/main" val="259288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14</a:t>
            </a:fld>
            <a:endParaRPr lang="fr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20796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titre 1"/>
          <p:cNvSpPr txBox="1">
            <a:spLocks/>
          </p:cNvSpPr>
          <p:nvPr/>
        </p:nvSpPr>
        <p:spPr>
          <a:xfrm>
            <a:off x="313184" y="158668"/>
            <a:ext cx="7211144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itchFamily="50" charset="0"/>
                <a:ea typeface="+mj-ea"/>
                <a:cs typeface="Calibri" pitchFamily="34" charset="0"/>
              </a:rPr>
              <a:t>Module 5 :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itchFamily="50" charset="0"/>
                <a:ea typeface="+mj-ea"/>
                <a:cs typeface="Calibri" pitchFamily="34" charset="0"/>
              </a:rPr>
              <a:t>Mobiliser en faveur 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>
                <a:solidFill>
                  <a:srgbClr val="000099"/>
                </a:solidFill>
                <a:latin typeface="Montserrat" pitchFamily="50" charset="0"/>
                <a:ea typeface="+mj-ea"/>
                <a:cs typeface="Calibri" pitchFamily="34" charset="0"/>
              </a:rPr>
              <a:t>l</a:t>
            </a:r>
            <a:r>
              <a:rPr lang="fr-FR" sz="2800" dirty="0" smtClean="0">
                <a:solidFill>
                  <a:srgbClr val="000099"/>
                </a:solidFill>
                <a:latin typeface="Montserrat" pitchFamily="50" charset="0"/>
                <a:ea typeface="+mj-ea"/>
                <a:cs typeface="Calibri" pitchFamily="34" charset="0"/>
              </a:rPr>
              <a:t>a biodiversité</a:t>
            </a: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Montserrat" pitchFamily="50" charset="0"/>
              <a:ea typeface="+mj-ea"/>
              <a:cs typeface="Calibri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" t="3100" r="2423" b="3272"/>
          <a:stretch/>
        </p:blipFill>
        <p:spPr>
          <a:xfrm>
            <a:off x="1078992" y="1115568"/>
            <a:ext cx="7149416" cy="482497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488935" y="6412561"/>
            <a:ext cx="182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dirty="0" smtClean="0">
                <a:latin typeface="+mj-lt"/>
              </a:rPr>
              <a:t>Cécile</a:t>
            </a:r>
            <a:endParaRPr lang="fr-FR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2324" y="5989534"/>
            <a:ext cx="8146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+mj-lt"/>
              </a:rPr>
              <a:t>Pour la suite : programme d’animations pour créer un réseaux d’observateurs prévu de décembre à mai (6 évènements</a:t>
            </a:r>
            <a:r>
              <a:rPr lang="fr-FR" sz="1600" dirty="0" smtClean="0">
                <a:latin typeface="+mj-lt"/>
              </a:rPr>
              <a:t>) – partenariat avec GON et médiathèques</a:t>
            </a:r>
            <a:endParaRPr lang="fr-FR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5671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15</a:t>
            </a:fld>
            <a:endParaRPr lang="fr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20796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titre 1"/>
          <p:cNvSpPr txBox="1">
            <a:spLocks/>
          </p:cNvSpPr>
          <p:nvPr/>
        </p:nvSpPr>
        <p:spPr>
          <a:xfrm>
            <a:off x="313184" y="452027"/>
            <a:ext cx="7211144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itchFamily="50" charset="0"/>
                <a:ea typeface="+mj-ea"/>
                <a:cs typeface="Calibri" pitchFamily="34" charset="0"/>
              </a:rPr>
              <a:t>Module 6 :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itchFamily="50" charset="0"/>
                <a:ea typeface="+mj-ea"/>
                <a:cs typeface="Calibri" pitchFamily="34" charset="0"/>
              </a:rPr>
              <a:t>Des évènements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itchFamily="50" charset="0"/>
                <a:ea typeface="+mj-ea"/>
                <a:cs typeface="Calibri" pitchFamily="34" charset="0"/>
              </a:rPr>
              <a:t>mobilisateurs</a:t>
            </a: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Montserrat" pitchFamily="50" charset="0"/>
              <a:ea typeface="+mj-ea"/>
              <a:cs typeface="Calibri" pitchFamily="34" charset="0"/>
            </a:endParaRPr>
          </a:p>
        </p:txBody>
      </p:sp>
      <p:pic>
        <p:nvPicPr>
          <p:cNvPr id="2" name="Picture 2" descr="C:\Users\a.dutrieu\OneDrive - Parc naturel des Plaines de l'Escaut (ADAGE asbl)\Bibliothèque IMAGES\Forum Ouvert20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749" y="1747357"/>
            <a:ext cx="5400675" cy="360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7" y="2576214"/>
            <a:ext cx="914400" cy="2057400"/>
          </a:xfrm>
          <a:prstGeom prst="snip2Same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7216403" y="6302833"/>
            <a:ext cx="1767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dirty="0" smtClean="0">
                <a:latin typeface="+mj-lt"/>
              </a:rPr>
              <a:t>Astrid</a:t>
            </a:r>
            <a:endParaRPr lang="fr-FR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6384" y="5656502"/>
            <a:ext cx="7440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latin typeface="+mj-lt"/>
              </a:rPr>
              <a:t>20 du PNPE fêtés en 2016</a:t>
            </a:r>
          </a:p>
          <a:p>
            <a:r>
              <a:rPr lang="fr-FR" sz="1600" dirty="0" smtClean="0">
                <a:latin typeface="+mj-lt"/>
              </a:rPr>
              <a:t>Forum reporté en mars 2018</a:t>
            </a:r>
            <a:endParaRPr lang="fr-FR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3651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16</a:t>
            </a:fld>
            <a:endParaRPr lang="fr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20796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titre 1"/>
          <p:cNvSpPr txBox="1">
            <a:spLocks/>
          </p:cNvSpPr>
          <p:nvPr/>
        </p:nvSpPr>
        <p:spPr>
          <a:xfrm>
            <a:off x="313184" y="452027"/>
            <a:ext cx="7211144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itchFamily="50" charset="0"/>
                <a:ea typeface="+mj-ea"/>
                <a:cs typeface="Calibri" pitchFamily="34" charset="0"/>
              </a:rPr>
              <a:t>Module 6 :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itchFamily="50" charset="0"/>
                <a:ea typeface="+mj-ea"/>
                <a:cs typeface="Calibri" pitchFamily="34" charset="0"/>
              </a:rPr>
              <a:t>Des évènements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itchFamily="50" charset="0"/>
                <a:ea typeface="+mj-ea"/>
                <a:cs typeface="Calibri" pitchFamily="34" charset="0"/>
              </a:rPr>
              <a:t>mobilisateurs</a:t>
            </a: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Montserrat" pitchFamily="50" charset="0"/>
              <a:ea typeface="+mj-ea"/>
              <a:cs typeface="Calibri" pitchFamily="34" charset="0"/>
            </a:endParaRPr>
          </a:p>
        </p:txBody>
      </p:sp>
      <p:pic>
        <p:nvPicPr>
          <p:cNvPr id="5123" name="Picture 3" descr="C:\Users\a.dutrieu\OneDrive - Parc naturel des Plaines de l'Escaut (ADAGE asbl)\Bibliothèque IMAGES\Fonds photos Terre en Action\fonds photos PSE\SE02344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4726" y="1792794"/>
            <a:ext cx="2108032" cy="316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.dutrieu\OneDrive - Parc naturel des Plaines de l'Escaut (ADAGE asbl)\Bibliothèque IMAGES\Amaury\_MG_1175sport de nature amaur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941" y="1792794"/>
            <a:ext cx="4752974" cy="317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7216403" y="6302833"/>
            <a:ext cx="1767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dirty="0" smtClean="0">
                <a:latin typeface="+mj-lt"/>
              </a:rPr>
              <a:t>Astrid</a:t>
            </a:r>
            <a:endParaRPr lang="fr-FR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6384" y="5409614"/>
            <a:ext cx="7440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+mj-lt"/>
              </a:rPr>
              <a:t>Première réunion en juillet : </a:t>
            </a:r>
            <a:r>
              <a:rPr lang="fr-FR" sz="1600" dirty="0" smtClean="0">
                <a:latin typeface="+mj-lt"/>
              </a:rPr>
              <a:t>préparation d’un évènement multisports et découverte du patrimoine le 1</a:t>
            </a:r>
            <a:r>
              <a:rPr lang="fr-FR" sz="1600" baseline="30000" dirty="0" smtClean="0">
                <a:latin typeface="+mj-lt"/>
              </a:rPr>
              <a:t>er</a:t>
            </a:r>
            <a:r>
              <a:rPr lang="fr-FR" sz="1600" dirty="0" smtClean="0">
                <a:latin typeface="+mj-lt"/>
              </a:rPr>
              <a:t> juillet 2018 à Amaury, avec une mobilisation </a:t>
            </a:r>
            <a:r>
              <a:rPr lang="fr-FR" sz="1600" dirty="0">
                <a:latin typeface="+mj-lt"/>
              </a:rPr>
              <a:t>des partenaires locaux</a:t>
            </a:r>
          </a:p>
        </p:txBody>
      </p:sp>
    </p:spTree>
    <p:extLst>
      <p:ext uri="{BB962C8B-B14F-4D97-AF65-F5344CB8AC3E}">
        <p14:creationId xmlns:p14="http://schemas.microsoft.com/office/powerpoint/2010/main" val="2476772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BE"/>
              <a:t>28/03/2017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17</a:t>
            </a:fld>
            <a:endParaRPr lang="fr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20796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33392"/>
            <a:ext cx="914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texte 2"/>
          <p:cNvSpPr txBox="1">
            <a:spLocks/>
          </p:cNvSpPr>
          <p:nvPr/>
        </p:nvSpPr>
        <p:spPr>
          <a:xfrm>
            <a:off x="678396" y="1783080"/>
            <a:ext cx="7787208" cy="300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FAEE5"/>
              </a:buClr>
              <a:buSzTx/>
              <a:tabLst/>
              <a:defRPr/>
            </a:pPr>
            <a:endParaRPr lang="fr-BE" sz="2000" b="1" dirty="0">
              <a:solidFill>
                <a:schemeClr val="tx2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FAEE5"/>
              </a:buClr>
              <a:buSzTx/>
              <a:tabLst/>
              <a:defRPr/>
            </a:pPr>
            <a:r>
              <a:rPr lang="fr-BE" sz="2000" b="1" dirty="0" smtClean="0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 votre avis, quelles actions devrions nous :</a:t>
            </a:r>
          </a:p>
          <a:p>
            <a:pPr marL="342900" lvl="0" indent="-342900" algn="ctr">
              <a:spcBef>
                <a:spcPct val="20000"/>
              </a:spcBef>
              <a:buClr>
                <a:srgbClr val="9FAEE5"/>
              </a:buClr>
              <a:buFontTx/>
              <a:buChar char="-"/>
              <a:defRPr/>
            </a:pPr>
            <a:r>
              <a:rPr lang="fr-BE" sz="2000" b="1" dirty="0" smtClean="0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Garder </a:t>
            </a:r>
            <a:endParaRPr kumimoji="0" lang="fr-BE" sz="2000" b="1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42900" lvl="0" indent="-342900" algn="ctr">
              <a:spcBef>
                <a:spcPct val="20000"/>
              </a:spcBef>
              <a:buClr>
                <a:srgbClr val="9FAEE5"/>
              </a:buClr>
              <a:buFontTx/>
              <a:buChar char="-"/>
              <a:defRPr/>
            </a:pPr>
            <a:r>
              <a:rPr lang="fr-BE" sz="2000" b="1" dirty="0" smtClean="0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Améliorer </a:t>
            </a:r>
            <a:endParaRPr kumimoji="0" lang="fr-BE" sz="2000" b="1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42900" lvl="0" indent="-342900" algn="ctr">
              <a:spcBef>
                <a:spcPct val="20000"/>
              </a:spcBef>
              <a:buClr>
                <a:srgbClr val="9FAEE5"/>
              </a:buClr>
              <a:buFontTx/>
              <a:buChar char="-"/>
              <a:defRPr/>
            </a:pPr>
            <a:r>
              <a:rPr lang="fr-BE" sz="2000" b="1" dirty="0" smtClean="0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Commencer  </a:t>
            </a:r>
            <a:endParaRPr kumimoji="0" lang="fr-BE" sz="2000" b="1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42900" lvl="0" indent="-342900" algn="ctr">
              <a:spcBef>
                <a:spcPct val="20000"/>
              </a:spcBef>
              <a:buClr>
                <a:srgbClr val="9FAEE5"/>
              </a:buClr>
              <a:buFontTx/>
              <a:buChar char="-"/>
              <a:defRPr/>
            </a:pPr>
            <a:r>
              <a:rPr lang="fr-BE" sz="2000" b="1" dirty="0" smtClean="0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Arrêter  </a:t>
            </a:r>
          </a:p>
          <a:p>
            <a:pPr lvl="0" algn="ctr">
              <a:spcBef>
                <a:spcPct val="20000"/>
              </a:spcBef>
              <a:buClr>
                <a:srgbClr val="9FAEE5"/>
              </a:buClr>
              <a:defRPr/>
            </a:pP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?</a:t>
            </a: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" name="Espace réservé du titre 1"/>
          <p:cNvSpPr txBox="1">
            <a:spLocks/>
          </p:cNvSpPr>
          <p:nvPr/>
        </p:nvSpPr>
        <p:spPr>
          <a:xfrm>
            <a:off x="1090424" y="1037243"/>
            <a:ext cx="7211144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itchFamily="50" charset="0"/>
                <a:ea typeface="+mj-ea"/>
                <a:cs typeface="Calibri" pitchFamily="34" charset="0"/>
              </a:rPr>
              <a:t>Et pour la suite ?</a:t>
            </a: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Montserrat" pitchFamily="50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266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BE"/>
              <a:t>28/03/2017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18</a:t>
            </a:fld>
            <a:endParaRPr lang="fr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20796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33392"/>
            <a:ext cx="914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texte 2"/>
          <p:cNvSpPr txBox="1">
            <a:spLocks/>
          </p:cNvSpPr>
          <p:nvPr/>
        </p:nvSpPr>
        <p:spPr>
          <a:xfrm>
            <a:off x="678396" y="1197864"/>
            <a:ext cx="7787208" cy="4235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buClr>
                <a:srgbClr val="9FAEE5"/>
              </a:buClr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9808" y="1166843"/>
            <a:ext cx="77157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BE" b="1" dirty="0">
                <a:latin typeface="+mj-lt"/>
              </a:rPr>
              <a:t>Module </a:t>
            </a:r>
            <a:r>
              <a:rPr lang="fr-BE" b="1" dirty="0" smtClean="0">
                <a:latin typeface="+mj-lt"/>
              </a:rPr>
              <a:t>3 :</a:t>
            </a:r>
            <a:endParaRPr lang="fr-BE" b="1" dirty="0">
              <a:latin typeface="+mj-lt"/>
            </a:endParaRPr>
          </a:p>
          <a:p>
            <a:pPr algn="just"/>
            <a:r>
              <a:rPr lang="fr-BE" dirty="0">
                <a:latin typeface="+mj-lt"/>
              </a:rPr>
              <a:t>-	Remanier le </a:t>
            </a:r>
            <a:r>
              <a:rPr lang="fr-BE" b="1" dirty="0">
                <a:latin typeface="+mj-lt"/>
              </a:rPr>
              <a:t>site vitrine </a:t>
            </a:r>
          </a:p>
          <a:p>
            <a:pPr algn="just"/>
            <a:r>
              <a:rPr lang="fr-BE" dirty="0">
                <a:latin typeface="+mj-lt"/>
              </a:rPr>
              <a:t>-	Poursuivre les </a:t>
            </a:r>
            <a:r>
              <a:rPr lang="fr-BE" b="1" dirty="0">
                <a:latin typeface="+mj-lt"/>
              </a:rPr>
              <a:t>soirées Trucs et Astuces</a:t>
            </a:r>
            <a:r>
              <a:rPr lang="fr-BE" dirty="0">
                <a:latin typeface="+mj-lt"/>
              </a:rPr>
              <a:t>, avec l’objectif de mobiliser d’autres intervenants pour une autonomie progressive et un rôle uniquement logistique de </a:t>
            </a:r>
            <a:r>
              <a:rPr lang="fr-BE" dirty="0" err="1">
                <a:latin typeface="+mj-lt"/>
              </a:rPr>
              <a:t>TeA</a:t>
            </a:r>
            <a:r>
              <a:rPr lang="fr-BE" dirty="0">
                <a:latin typeface="+mj-lt"/>
              </a:rPr>
              <a:t> à </a:t>
            </a:r>
            <a:r>
              <a:rPr lang="fr-BE" dirty="0" smtClean="0">
                <a:latin typeface="+mj-lt"/>
              </a:rPr>
              <a:t>terme</a:t>
            </a:r>
            <a:endParaRPr lang="fr-BE" dirty="0">
              <a:latin typeface="+mj-lt"/>
            </a:endParaRPr>
          </a:p>
          <a:p>
            <a:pPr algn="just"/>
            <a:r>
              <a:rPr lang="fr-BE" dirty="0">
                <a:latin typeface="+mj-lt"/>
              </a:rPr>
              <a:t>-	Penser à la </a:t>
            </a:r>
            <a:r>
              <a:rPr lang="fr-BE" b="1" dirty="0">
                <a:latin typeface="+mj-lt"/>
              </a:rPr>
              <a:t>formation aux outils collaboratifs de 4 jours </a:t>
            </a:r>
            <a:r>
              <a:rPr lang="fr-BE" dirty="0">
                <a:latin typeface="+mj-lt"/>
              </a:rPr>
              <a:t>: peut-être à proposer plutôt à des professionnels</a:t>
            </a:r>
          </a:p>
          <a:p>
            <a:pPr algn="just"/>
            <a:r>
              <a:rPr lang="fr-BE" dirty="0">
                <a:latin typeface="+mj-lt"/>
              </a:rPr>
              <a:t>-	Toucher </a:t>
            </a:r>
            <a:r>
              <a:rPr lang="fr-BE" b="1" dirty="0">
                <a:latin typeface="+mj-lt"/>
              </a:rPr>
              <a:t>d’autres têtes de réseaux</a:t>
            </a:r>
          </a:p>
          <a:p>
            <a:pPr algn="just"/>
            <a:r>
              <a:rPr lang="fr-BE" dirty="0">
                <a:latin typeface="+mj-lt"/>
              </a:rPr>
              <a:t>-	Recueillir les </a:t>
            </a:r>
            <a:r>
              <a:rPr lang="fr-BE" b="1" dirty="0">
                <a:latin typeface="+mj-lt"/>
              </a:rPr>
              <a:t>demandes en formation et </a:t>
            </a:r>
            <a:r>
              <a:rPr lang="fr-BE" b="1" dirty="0" smtClean="0">
                <a:latin typeface="+mj-lt"/>
              </a:rPr>
              <a:t>en accompagnement</a:t>
            </a:r>
            <a:endParaRPr lang="fr-BE" b="1" dirty="0">
              <a:latin typeface="+mj-lt"/>
            </a:endParaRPr>
          </a:p>
          <a:p>
            <a:pPr algn="just"/>
            <a:r>
              <a:rPr lang="fr-BE" dirty="0">
                <a:latin typeface="+mj-lt"/>
              </a:rPr>
              <a:t>-	Organiser </a:t>
            </a:r>
            <a:r>
              <a:rPr lang="fr-BE" b="1" dirty="0">
                <a:latin typeface="+mj-lt"/>
              </a:rPr>
              <a:t>une journée de sensibilisation des élus </a:t>
            </a:r>
            <a:r>
              <a:rPr lang="fr-BE" dirty="0">
                <a:latin typeface="+mj-lt"/>
              </a:rPr>
              <a:t>aux pratiques </a:t>
            </a:r>
            <a:r>
              <a:rPr lang="fr-BE" dirty="0" smtClean="0">
                <a:latin typeface="+mj-lt"/>
              </a:rPr>
              <a:t>collaboratives</a:t>
            </a:r>
            <a:endParaRPr lang="fr-BE" dirty="0">
              <a:latin typeface="+mj-lt"/>
            </a:endParaRPr>
          </a:p>
        </p:txBody>
      </p:sp>
      <p:sp>
        <p:nvSpPr>
          <p:cNvPr id="8" name="Espace réservé du titre 1"/>
          <p:cNvSpPr txBox="1">
            <a:spLocks/>
          </p:cNvSpPr>
          <p:nvPr/>
        </p:nvSpPr>
        <p:spPr>
          <a:xfrm>
            <a:off x="313184" y="186851"/>
            <a:ext cx="7211144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itchFamily="50" charset="0"/>
                <a:ea typeface="+mj-ea"/>
                <a:cs typeface="Calibri" pitchFamily="34" charset="0"/>
              </a:rPr>
              <a:t>Les pistes pour la suite  :</a:t>
            </a: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Montserrat" pitchFamily="50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664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BE"/>
              <a:t>28/03/2017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19</a:t>
            </a:fld>
            <a:endParaRPr lang="fr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20796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33392"/>
            <a:ext cx="914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texte 2"/>
          <p:cNvSpPr txBox="1">
            <a:spLocks/>
          </p:cNvSpPr>
          <p:nvPr/>
        </p:nvSpPr>
        <p:spPr>
          <a:xfrm>
            <a:off x="678396" y="1197864"/>
            <a:ext cx="7787208" cy="4235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buClr>
                <a:srgbClr val="9FAEE5"/>
              </a:buClr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4360" y="938243"/>
            <a:ext cx="787124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BE" sz="1700" b="1" dirty="0">
                <a:latin typeface="+mj-lt"/>
              </a:rPr>
              <a:t>Module 4 :</a:t>
            </a:r>
          </a:p>
          <a:p>
            <a:pPr marL="285750" indent="-285750" algn="just">
              <a:buFontTx/>
              <a:buChar char="-"/>
            </a:pPr>
            <a:r>
              <a:rPr lang="fr-BE" sz="1700" dirty="0" smtClean="0">
                <a:latin typeface="+mj-lt"/>
              </a:rPr>
              <a:t>Comment </a:t>
            </a:r>
            <a:r>
              <a:rPr lang="fr-BE" sz="1700" b="1" dirty="0">
                <a:latin typeface="+mj-lt"/>
              </a:rPr>
              <a:t>insuffler du transfrontalier </a:t>
            </a:r>
            <a:r>
              <a:rPr lang="fr-BE" sz="1700" dirty="0">
                <a:latin typeface="+mj-lt"/>
              </a:rPr>
              <a:t>dans les projets citoyens ou communaux et jusqu’où joue-t-on ce rôle-là ? Pistes : lorsqu’un projet est accompagné, sonder l’autre versant pour évaluer s’il y a une demande similaire. Avoir quelques projets vitrine à valoriser, mettre l’accent sur la communication. S’appuyer sur les services communaux et sur les </a:t>
            </a:r>
            <a:r>
              <a:rPr lang="fr-BE" sz="1700" dirty="0" smtClean="0">
                <a:latin typeface="+mj-lt"/>
              </a:rPr>
              <a:t>forums pour </a:t>
            </a:r>
            <a:r>
              <a:rPr lang="fr-BE" sz="1700" dirty="0">
                <a:latin typeface="+mj-lt"/>
              </a:rPr>
              <a:t>pousser au transfrontalier </a:t>
            </a:r>
            <a:endParaRPr lang="fr-BE" sz="1700" dirty="0" smtClean="0">
              <a:latin typeface="+mj-lt"/>
            </a:endParaRPr>
          </a:p>
          <a:p>
            <a:pPr marL="285750" indent="-285750" algn="just">
              <a:buFontTx/>
              <a:buChar char="-"/>
            </a:pPr>
            <a:r>
              <a:rPr lang="fr-BE" sz="1700" dirty="0" smtClean="0">
                <a:latin typeface="+mj-lt"/>
              </a:rPr>
              <a:t>Doit-on </a:t>
            </a:r>
            <a:r>
              <a:rPr lang="fr-BE" sz="1700" b="1" dirty="0">
                <a:latin typeface="+mj-lt"/>
              </a:rPr>
              <a:t>relancer l’appel à projets </a:t>
            </a:r>
            <a:r>
              <a:rPr lang="fr-BE" sz="1700" dirty="0">
                <a:latin typeface="+mj-lt"/>
              </a:rPr>
              <a:t>? Nous devons être vigilants à rester en capacité de répondre aux sollicitations.  Pistes : continuer à interroger le territoire en étant clair sur l’accompagnement que nous pouvons proposer. </a:t>
            </a:r>
            <a:endParaRPr lang="fr-BE" sz="1700" dirty="0" smtClean="0">
              <a:latin typeface="+mj-lt"/>
            </a:endParaRPr>
          </a:p>
          <a:p>
            <a:pPr marL="285750" indent="-285750" algn="just">
              <a:buFontTx/>
              <a:buChar char="-"/>
            </a:pPr>
            <a:r>
              <a:rPr lang="fr-BE" sz="1700" b="1" dirty="0" smtClean="0">
                <a:latin typeface="+mj-lt"/>
              </a:rPr>
              <a:t>Outiller les élus </a:t>
            </a:r>
            <a:r>
              <a:rPr lang="fr-BE" sz="1700" dirty="0" smtClean="0">
                <a:latin typeface="+mj-lt"/>
              </a:rPr>
              <a:t>sur la mobilisation citoyenne</a:t>
            </a:r>
          </a:p>
          <a:p>
            <a:pPr marL="285750" indent="-285750" algn="just">
              <a:buFontTx/>
              <a:buChar char="-"/>
            </a:pPr>
            <a:r>
              <a:rPr lang="fr-BE" sz="1700" b="1" dirty="0" smtClean="0">
                <a:latin typeface="+mj-lt"/>
              </a:rPr>
              <a:t>Observatoire </a:t>
            </a:r>
            <a:r>
              <a:rPr lang="fr-BE" sz="1700" b="1" dirty="0">
                <a:latin typeface="+mj-lt"/>
              </a:rPr>
              <a:t>photo du paysage</a:t>
            </a:r>
            <a:r>
              <a:rPr lang="fr-BE" sz="1700" dirty="0">
                <a:latin typeface="+mj-lt"/>
              </a:rPr>
              <a:t>, quel usage ? Pistes : s’inspirer du principe pour mobiliser, peut-être sur base du projet de Marc </a:t>
            </a:r>
            <a:r>
              <a:rPr lang="fr-BE" sz="1700" dirty="0" err="1">
                <a:latin typeface="+mj-lt"/>
              </a:rPr>
              <a:t>Myle</a:t>
            </a:r>
            <a:r>
              <a:rPr lang="fr-BE" sz="1700" dirty="0">
                <a:latin typeface="+mj-lt"/>
              </a:rPr>
              <a:t> </a:t>
            </a:r>
            <a:r>
              <a:rPr lang="fr-BE" sz="1700" dirty="0" smtClean="0">
                <a:latin typeface="+mj-lt"/>
              </a:rPr>
              <a:t>?</a:t>
            </a:r>
          </a:p>
          <a:p>
            <a:pPr marL="285750" indent="-285750" algn="just">
              <a:buFontTx/>
              <a:buChar char="-"/>
            </a:pPr>
            <a:r>
              <a:rPr lang="fr-BE" sz="1700" dirty="0" smtClean="0">
                <a:latin typeface="+mj-lt"/>
              </a:rPr>
              <a:t>Avoir </a:t>
            </a:r>
            <a:r>
              <a:rPr lang="fr-BE" sz="1700" dirty="0">
                <a:latin typeface="+mj-lt"/>
              </a:rPr>
              <a:t>une liste de discussion </a:t>
            </a:r>
            <a:r>
              <a:rPr lang="fr-BE" sz="1700" dirty="0" smtClean="0">
                <a:latin typeface="+mj-lt"/>
              </a:rPr>
              <a:t>pour les habitants qui </a:t>
            </a:r>
            <a:r>
              <a:rPr lang="fr-BE" sz="1700" dirty="0">
                <a:latin typeface="+mj-lt"/>
              </a:rPr>
              <a:t>fonctionne d’abord en </a:t>
            </a:r>
            <a:r>
              <a:rPr lang="fr-BE" sz="1700" b="1" dirty="0" smtClean="0">
                <a:latin typeface="+mj-lt"/>
              </a:rPr>
              <a:t>newsletter</a:t>
            </a:r>
            <a:r>
              <a:rPr lang="fr-BE" sz="1700" dirty="0" smtClean="0">
                <a:latin typeface="+mj-lt"/>
              </a:rPr>
              <a:t> pour </a:t>
            </a:r>
            <a:r>
              <a:rPr lang="fr-BE" sz="1700" dirty="0">
                <a:latin typeface="+mj-lt"/>
              </a:rPr>
              <a:t>envoyer des actus du projet régulièrement, la liste actuelle est trop chargée</a:t>
            </a:r>
          </a:p>
        </p:txBody>
      </p:sp>
      <p:sp>
        <p:nvSpPr>
          <p:cNvPr id="8" name="Espace réservé du titre 1"/>
          <p:cNvSpPr txBox="1">
            <a:spLocks/>
          </p:cNvSpPr>
          <p:nvPr/>
        </p:nvSpPr>
        <p:spPr>
          <a:xfrm>
            <a:off x="313184" y="186851"/>
            <a:ext cx="7211144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itchFamily="50" charset="0"/>
                <a:ea typeface="+mj-ea"/>
                <a:cs typeface="Calibri" pitchFamily="34" charset="0"/>
              </a:rPr>
              <a:t>Les pistes pour la suite  :</a:t>
            </a: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Montserrat" pitchFamily="50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114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2</a:t>
            </a:fld>
            <a:endParaRPr lang="fr-B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20796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titre 1"/>
          <p:cNvSpPr txBox="1">
            <a:spLocks/>
          </p:cNvSpPr>
          <p:nvPr/>
        </p:nvSpPr>
        <p:spPr>
          <a:xfrm>
            <a:off x="-201167" y="752405"/>
            <a:ext cx="3547872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itchFamily="50" charset="0"/>
                <a:ea typeface="+mj-ea"/>
                <a:cs typeface="Calibri" pitchFamily="34" charset="0"/>
              </a:rPr>
              <a:t>Présents</a:t>
            </a:r>
            <a:endParaRPr kumimoji="0" lang="fr-BE" sz="2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Montserrat" pitchFamily="50" charset="0"/>
              <a:ea typeface="+mj-ea"/>
              <a:cs typeface="Calibri" pitchFamily="34" charset="0"/>
            </a:endParaRPr>
          </a:p>
        </p:txBody>
      </p:sp>
      <p:sp>
        <p:nvSpPr>
          <p:cNvPr id="6" name="Espace réservé du titre 1"/>
          <p:cNvSpPr txBox="1">
            <a:spLocks/>
          </p:cNvSpPr>
          <p:nvPr/>
        </p:nvSpPr>
        <p:spPr>
          <a:xfrm>
            <a:off x="4047745" y="752405"/>
            <a:ext cx="3547872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itchFamily="50" charset="0"/>
                <a:ea typeface="+mj-ea"/>
                <a:cs typeface="Calibri" pitchFamily="34" charset="0"/>
              </a:rPr>
              <a:t>Excusés</a:t>
            </a:r>
            <a:endParaRPr kumimoji="0" lang="fr-BE" sz="2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Montserrat" pitchFamily="50" charset="0"/>
              <a:ea typeface="+mj-ea"/>
              <a:cs typeface="Calibri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59010" y="1603597"/>
            <a:ext cx="3877985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PNPE</a:t>
            </a:r>
          </a:p>
          <a:p>
            <a:r>
              <a:rPr lang="fr-FR" dirty="0">
                <a:latin typeface="+mj-lt"/>
              </a:rPr>
              <a:t>	Benoît Gauquie</a:t>
            </a:r>
          </a:p>
          <a:p>
            <a:r>
              <a:rPr lang="fr-FR" dirty="0" smtClean="0">
                <a:latin typeface="+mj-lt"/>
              </a:rPr>
              <a:t>	Reinold Leplat</a:t>
            </a:r>
          </a:p>
          <a:p>
            <a:r>
              <a:rPr lang="fr-FR" dirty="0">
                <a:latin typeface="+mj-lt"/>
              </a:rPr>
              <a:t>	</a:t>
            </a:r>
            <a:r>
              <a:rPr lang="fr-FR" dirty="0" smtClean="0">
                <a:latin typeface="+mj-lt"/>
              </a:rPr>
              <a:t>Valérie Vanoudewater</a:t>
            </a:r>
          </a:p>
          <a:p>
            <a:r>
              <a:rPr lang="fr-FR" dirty="0" smtClean="0">
                <a:latin typeface="+mj-lt"/>
              </a:rPr>
              <a:t>PNRSE</a:t>
            </a:r>
          </a:p>
          <a:p>
            <a:r>
              <a:rPr lang="fr-FR" dirty="0" smtClean="0">
                <a:latin typeface="+mj-lt"/>
              </a:rPr>
              <a:t>	Emmanuelle Dubois	</a:t>
            </a:r>
          </a:p>
          <a:p>
            <a:r>
              <a:rPr lang="fr-FR" dirty="0">
                <a:latin typeface="+mj-lt"/>
              </a:rPr>
              <a:t>	</a:t>
            </a:r>
            <a:r>
              <a:rPr lang="fr-FR" dirty="0" err="1">
                <a:latin typeface="+mj-lt"/>
              </a:rPr>
              <a:t>Tangui</a:t>
            </a:r>
            <a:r>
              <a:rPr lang="fr-FR" dirty="0">
                <a:latin typeface="+mj-lt"/>
              </a:rPr>
              <a:t> Lefort</a:t>
            </a:r>
          </a:p>
          <a:p>
            <a:r>
              <a:rPr lang="fr-FR" dirty="0" smtClean="0">
                <a:latin typeface="+mj-lt"/>
              </a:rPr>
              <a:t>	</a:t>
            </a:r>
            <a:r>
              <a:rPr lang="fr-FR" dirty="0" err="1" smtClean="0">
                <a:latin typeface="+mj-lt"/>
              </a:rPr>
              <a:t>Morgann</a:t>
            </a:r>
            <a:r>
              <a:rPr lang="fr-FR" dirty="0" smtClean="0">
                <a:latin typeface="+mj-lt"/>
              </a:rPr>
              <a:t> Le Mons</a:t>
            </a:r>
          </a:p>
          <a:p>
            <a:r>
              <a:rPr lang="fr-FR" dirty="0" smtClean="0">
                <a:latin typeface="+mj-lt"/>
              </a:rPr>
              <a:t>	Cécile </a:t>
            </a:r>
            <a:r>
              <a:rPr lang="fr-FR" dirty="0" err="1" smtClean="0">
                <a:latin typeface="+mj-lt"/>
              </a:rPr>
              <a:t>Plumecocq</a:t>
            </a:r>
            <a:endParaRPr lang="fr-FR" dirty="0" smtClean="0">
              <a:latin typeface="+mj-lt"/>
            </a:endParaRPr>
          </a:p>
          <a:p>
            <a:r>
              <a:rPr lang="fr-FR" dirty="0">
                <a:latin typeface="+mj-lt"/>
              </a:rPr>
              <a:t>	</a:t>
            </a:r>
            <a:r>
              <a:rPr lang="fr-FR" dirty="0" smtClean="0">
                <a:latin typeface="+mj-lt"/>
              </a:rPr>
              <a:t>Corinne </a:t>
            </a:r>
            <a:r>
              <a:rPr lang="fr-FR" dirty="0" err="1">
                <a:latin typeface="+mj-lt"/>
              </a:rPr>
              <a:t>Tomczak</a:t>
            </a:r>
            <a:endParaRPr lang="fr-FR" dirty="0" smtClean="0">
              <a:latin typeface="+mj-lt"/>
            </a:endParaRPr>
          </a:p>
          <a:p>
            <a:r>
              <a:rPr lang="fr-FR" dirty="0" smtClean="0">
                <a:latin typeface="+mj-lt"/>
              </a:rPr>
              <a:t>E. Environnement</a:t>
            </a:r>
          </a:p>
          <a:p>
            <a:r>
              <a:rPr lang="fr-FR" dirty="0">
                <a:latin typeface="+mj-lt"/>
              </a:rPr>
              <a:t>	Line François</a:t>
            </a:r>
          </a:p>
          <a:p>
            <a:r>
              <a:rPr lang="fr-FR" dirty="0" smtClean="0">
                <a:latin typeface="+mj-lt"/>
              </a:rPr>
              <a:t>	Alexandra </a:t>
            </a:r>
            <a:r>
              <a:rPr lang="fr-FR" dirty="0">
                <a:latin typeface="+mj-lt"/>
              </a:rPr>
              <a:t>Vanden </a:t>
            </a:r>
            <a:r>
              <a:rPr lang="fr-FR" dirty="0" smtClean="0">
                <a:latin typeface="+mj-lt"/>
              </a:rPr>
              <a:t>Eynde</a:t>
            </a:r>
          </a:p>
          <a:p>
            <a:r>
              <a:rPr lang="fr-FR" dirty="0" smtClean="0">
                <a:latin typeface="+mj-lt"/>
              </a:rPr>
              <a:t>CRIE Mouscron</a:t>
            </a:r>
          </a:p>
          <a:p>
            <a:r>
              <a:rPr lang="fr-FR" dirty="0">
                <a:latin typeface="+mj-lt"/>
              </a:rPr>
              <a:t>	Gatien </a:t>
            </a:r>
            <a:r>
              <a:rPr lang="fr-FR" dirty="0" smtClean="0">
                <a:latin typeface="+mj-lt"/>
              </a:rPr>
              <a:t>Bataille</a:t>
            </a:r>
          </a:p>
          <a:p>
            <a:r>
              <a:rPr lang="fr-FR" dirty="0" smtClean="0">
                <a:latin typeface="+mj-lt"/>
              </a:rPr>
              <a:t>PNTH</a:t>
            </a:r>
          </a:p>
          <a:p>
            <a:r>
              <a:rPr lang="fr-FR" dirty="0">
                <a:latin typeface="+mj-lt"/>
              </a:rPr>
              <a:t>	</a:t>
            </a:r>
            <a:r>
              <a:rPr lang="fr-FR" dirty="0" smtClean="0">
                <a:latin typeface="+mj-lt"/>
              </a:rPr>
              <a:t>Astrid Dutrieu</a:t>
            </a:r>
            <a:endParaRPr lang="fr-FR" dirty="0">
              <a:latin typeface="+mj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107922" y="1603597"/>
            <a:ext cx="315573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PNPE</a:t>
            </a:r>
          </a:p>
          <a:p>
            <a:r>
              <a:rPr lang="fr-FR" dirty="0">
                <a:latin typeface="+mj-lt"/>
              </a:rPr>
              <a:t>	Jean-Marc Baye</a:t>
            </a:r>
          </a:p>
          <a:p>
            <a:r>
              <a:rPr lang="fr-FR" dirty="0" smtClean="0">
                <a:latin typeface="+mj-lt"/>
              </a:rPr>
              <a:t>	Daniel Bragard</a:t>
            </a:r>
          </a:p>
          <a:p>
            <a:r>
              <a:rPr lang="fr-FR" dirty="0">
                <a:latin typeface="+mj-lt"/>
              </a:rPr>
              <a:t>	</a:t>
            </a:r>
            <a:r>
              <a:rPr lang="fr-FR" dirty="0" smtClean="0">
                <a:latin typeface="+mj-lt"/>
              </a:rPr>
              <a:t>Charlotte Mathelart</a:t>
            </a:r>
          </a:p>
          <a:p>
            <a:endParaRPr lang="fr-FR" dirty="0" smtClean="0">
              <a:latin typeface="+mj-lt"/>
            </a:endParaRPr>
          </a:p>
          <a:p>
            <a:r>
              <a:rPr lang="fr-FR" dirty="0" smtClean="0">
                <a:latin typeface="+mj-lt"/>
              </a:rPr>
              <a:t>PNRSE</a:t>
            </a:r>
          </a:p>
          <a:p>
            <a:r>
              <a:rPr lang="fr-FR" dirty="0">
                <a:latin typeface="+mj-lt"/>
              </a:rPr>
              <a:t>	</a:t>
            </a:r>
            <a:r>
              <a:rPr lang="fr-BE" dirty="0">
                <a:latin typeface="+mj-lt"/>
              </a:rPr>
              <a:t>Gérald </a:t>
            </a:r>
            <a:r>
              <a:rPr lang="fr-BE" dirty="0" err="1">
                <a:latin typeface="+mj-lt"/>
              </a:rPr>
              <a:t>Duhayon</a:t>
            </a:r>
            <a:endParaRPr lang="fr-BE" dirty="0">
              <a:latin typeface="+mj-lt"/>
            </a:endParaRPr>
          </a:p>
          <a:p>
            <a:r>
              <a:rPr lang="fr-BE" dirty="0" smtClean="0">
                <a:latin typeface="+mj-lt"/>
              </a:rPr>
              <a:t>	Agnès </a:t>
            </a:r>
            <a:r>
              <a:rPr lang="fr-BE" dirty="0" err="1" smtClean="0">
                <a:latin typeface="+mj-lt"/>
              </a:rPr>
              <a:t>Lavergne</a:t>
            </a:r>
            <a:endParaRPr lang="fr-BE" dirty="0" smtClean="0">
              <a:latin typeface="+mj-lt"/>
            </a:endParaRPr>
          </a:p>
          <a:p>
            <a:r>
              <a:rPr lang="fr-BE" dirty="0">
                <a:latin typeface="+mj-lt"/>
              </a:rPr>
              <a:t>	</a:t>
            </a:r>
            <a:r>
              <a:rPr lang="fr-BE" dirty="0" smtClean="0">
                <a:latin typeface="+mj-lt"/>
              </a:rPr>
              <a:t>Christophe </a:t>
            </a:r>
            <a:r>
              <a:rPr lang="fr-BE" dirty="0" err="1" smtClean="0">
                <a:latin typeface="+mj-lt"/>
              </a:rPr>
              <a:t>Tesnière</a:t>
            </a:r>
            <a:endParaRPr lang="fr-BE" dirty="0" smtClean="0">
              <a:latin typeface="+mj-lt"/>
            </a:endParaRPr>
          </a:p>
          <a:p>
            <a:endParaRPr lang="fr-BE" dirty="0" smtClean="0">
              <a:latin typeface="+mj-lt"/>
            </a:endParaRPr>
          </a:p>
          <a:p>
            <a:r>
              <a:rPr lang="fr-BE" dirty="0" smtClean="0">
                <a:latin typeface="+mj-lt"/>
              </a:rPr>
              <a:t>M. Bassin Minier</a:t>
            </a:r>
          </a:p>
          <a:p>
            <a:r>
              <a:rPr lang="fr-BE" dirty="0">
                <a:latin typeface="+mj-lt"/>
              </a:rPr>
              <a:t>	</a:t>
            </a:r>
            <a:r>
              <a:rPr lang="fr-BE" dirty="0" smtClean="0">
                <a:latin typeface="+mj-lt"/>
              </a:rPr>
              <a:t>Gilles Briand</a:t>
            </a: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1147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BE"/>
              <a:t>28/03/2017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20</a:t>
            </a:fld>
            <a:endParaRPr lang="fr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20796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33392"/>
            <a:ext cx="914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texte 2"/>
          <p:cNvSpPr txBox="1">
            <a:spLocks/>
          </p:cNvSpPr>
          <p:nvPr/>
        </p:nvSpPr>
        <p:spPr>
          <a:xfrm>
            <a:off x="678396" y="1197864"/>
            <a:ext cx="7787208" cy="4235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buClr>
                <a:srgbClr val="9FAEE5"/>
              </a:buClr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9808" y="1166843"/>
            <a:ext cx="77157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BE" b="1" dirty="0">
                <a:latin typeface="+mj-lt"/>
              </a:rPr>
              <a:t>Module 5 :</a:t>
            </a:r>
          </a:p>
          <a:p>
            <a:pPr marL="285750" indent="-285750" algn="just">
              <a:buFontTx/>
              <a:buChar char="-"/>
            </a:pPr>
            <a:r>
              <a:rPr lang="fr-BE" dirty="0" smtClean="0">
                <a:latin typeface="+mj-lt"/>
              </a:rPr>
              <a:t>Le </a:t>
            </a:r>
            <a:r>
              <a:rPr lang="fr-BE" dirty="0">
                <a:latin typeface="+mj-lt"/>
              </a:rPr>
              <a:t>wiki et la liste de discussion permettent </a:t>
            </a:r>
            <a:r>
              <a:rPr lang="fr-BE" b="1" dirty="0" smtClean="0">
                <a:latin typeface="+mj-lt"/>
              </a:rPr>
              <a:t>d’augmenter les échanges transfrontaliers</a:t>
            </a:r>
            <a:r>
              <a:rPr lang="fr-BE" dirty="0" smtClean="0">
                <a:latin typeface="+mj-lt"/>
              </a:rPr>
              <a:t> </a:t>
            </a:r>
            <a:r>
              <a:rPr lang="fr-BE" dirty="0">
                <a:latin typeface="+mj-lt"/>
              </a:rPr>
              <a:t>mais c’est encore à améliorer, notamment en interne au sein des équipes </a:t>
            </a:r>
            <a:endParaRPr lang="fr-BE" dirty="0" smtClean="0">
              <a:latin typeface="+mj-lt"/>
            </a:endParaRPr>
          </a:p>
          <a:p>
            <a:pPr marL="285750" indent="-285750" algn="just">
              <a:buFontTx/>
              <a:buChar char="-"/>
            </a:pPr>
            <a:r>
              <a:rPr lang="fr-BE" dirty="0" smtClean="0">
                <a:latin typeface="+mj-lt"/>
              </a:rPr>
              <a:t>Développer </a:t>
            </a:r>
            <a:r>
              <a:rPr lang="fr-BE" dirty="0">
                <a:latin typeface="+mj-lt"/>
              </a:rPr>
              <a:t>les </a:t>
            </a:r>
            <a:r>
              <a:rPr lang="fr-BE" b="1" dirty="0" err="1">
                <a:latin typeface="+mj-lt"/>
              </a:rPr>
              <a:t>grainothèques</a:t>
            </a:r>
            <a:r>
              <a:rPr lang="fr-BE" dirty="0">
                <a:latin typeface="+mj-lt"/>
              </a:rPr>
              <a:t> en </a:t>
            </a:r>
            <a:r>
              <a:rPr lang="fr-BE" dirty="0" smtClean="0">
                <a:latin typeface="+mj-lt"/>
              </a:rPr>
              <a:t>transfrontalier</a:t>
            </a:r>
          </a:p>
          <a:p>
            <a:pPr marL="285750" indent="-285750" algn="just">
              <a:buFontTx/>
              <a:buChar char="-"/>
            </a:pPr>
            <a:r>
              <a:rPr lang="fr-BE" b="1" dirty="0" smtClean="0">
                <a:latin typeface="+mj-lt"/>
              </a:rPr>
              <a:t>Former </a:t>
            </a:r>
            <a:r>
              <a:rPr lang="fr-BE" b="1" dirty="0">
                <a:latin typeface="+mj-lt"/>
              </a:rPr>
              <a:t>les </a:t>
            </a:r>
            <a:r>
              <a:rPr lang="fr-BE" b="1" dirty="0" err="1">
                <a:latin typeface="+mj-lt"/>
              </a:rPr>
              <a:t>écojardiniers</a:t>
            </a:r>
            <a:r>
              <a:rPr lang="fr-BE" b="1" dirty="0">
                <a:latin typeface="+mj-lt"/>
              </a:rPr>
              <a:t> et les habitants </a:t>
            </a:r>
            <a:r>
              <a:rPr lang="fr-BE" dirty="0">
                <a:latin typeface="+mj-lt"/>
              </a:rPr>
              <a:t>volontaires à devenir animateurs nature (en lien avec les enquêteurs du </a:t>
            </a:r>
            <a:r>
              <a:rPr lang="fr-BE" dirty="0" smtClean="0">
                <a:latin typeface="+mj-lt"/>
              </a:rPr>
              <a:t>jardin)</a:t>
            </a:r>
          </a:p>
          <a:p>
            <a:pPr marL="285750" indent="-285750" algn="just">
              <a:buFontTx/>
              <a:buChar char="-"/>
            </a:pPr>
            <a:r>
              <a:rPr lang="fr-BE" dirty="0" smtClean="0">
                <a:latin typeface="+mj-lt"/>
              </a:rPr>
              <a:t>Peut-être </a:t>
            </a:r>
            <a:r>
              <a:rPr lang="fr-BE" dirty="0">
                <a:latin typeface="+mj-lt"/>
              </a:rPr>
              <a:t>des </a:t>
            </a:r>
            <a:r>
              <a:rPr lang="fr-BE" b="1" dirty="0">
                <a:latin typeface="+mj-lt"/>
              </a:rPr>
              <a:t>portes ouvertes de jardins </a:t>
            </a:r>
            <a:r>
              <a:rPr lang="fr-BE" dirty="0">
                <a:latin typeface="+mj-lt"/>
              </a:rPr>
              <a:t>en </a:t>
            </a:r>
            <a:r>
              <a:rPr lang="fr-BE" dirty="0" smtClean="0">
                <a:latin typeface="+mj-lt"/>
              </a:rPr>
              <a:t>2018</a:t>
            </a:r>
          </a:p>
          <a:p>
            <a:pPr marL="285750" indent="-285750" algn="just">
              <a:buFontTx/>
              <a:buChar char="-"/>
            </a:pPr>
            <a:r>
              <a:rPr lang="fr-BE" dirty="0" smtClean="0">
                <a:latin typeface="+mj-lt"/>
              </a:rPr>
              <a:t>Penser </a:t>
            </a:r>
            <a:r>
              <a:rPr lang="fr-BE" dirty="0">
                <a:latin typeface="+mj-lt"/>
              </a:rPr>
              <a:t>la </a:t>
            </a:r>
            <a:r>
              <a:rPr lang="fr-BE" b="1" dirty="0">
                <a:latin typeface="+mj-lt"/>
              </a:rPr>
              <a:t>suite des enquêteurs </a:t>
            </a:r>
            <a:r>
              <a:rPr lang="fr-BE" dirty="0">
                <a:latin typeface="+mj-lt"/>
              </a:rPr>
              <a:t>de jardin : on pourra y rattacher beaucoup </a:t>
            </a:r>
            <a:r>
              <a:rPr lang="fr-BE" dirty="0" smtClean="0">
                <a:latin typeface="+mj-lt"/>
              </a:rPr>
              <a:t>d’actions</a:t>
            </a:r>
          </a:p>
          <a:p>
            <a:pPr marL="285750" indent="-285750" algn="just">
              <a:buFontTx/>
              <a:buChar char="-"/>
            </a:pPr>
            <a:r>
              <a:rPr lang="fr-BE" dirty="0" smtClean="0">
                <a:latin typeface="+mj-lt"/>
              </a:rPr>
              <a:t>Remarque </a:t>
            </a:r>
            <a:r>
              <a:rPr lang="fr-BE" dirty="0">
                <a:latin typeface="+mj-lt"/>
              </a:rPr>
              <a:t>; jusqu’où doit-on être animateur des réseaux </a:t>
            </a:r>
            <a:r>
              <a:rPr lang="fr-BE" dirty="0" smtClean="0">
                <a:latin typeface="+mj-lt"/>
              </a:rPr>
              <a:t>?</a:t>
            </a:r>
          </a:p>
          <a:p>
            <a:pPr marL="285750" indent="-285750" algn="just">
              <a:buFontTx/>
              <a:buChar char="-"/>
            </a:pPr>
            <a:r>
              <a:rPr lang="fr-BE" dirty="0" smtClean="0">
                <a:latin typeface="+mj-lt"/>
              </a:rPr>
              <a:t>Remarque </a:t>
            </a:r>
            <a:r>
              <a:rPr lang="fr-BE" dirty="0">
                <a:latin typeface="+mj-lt"/>
              </a:rPr>
              <a:t>: pour pérenniser les réseaux, il faut </a:t>
            </a:r>
            <a:r>
              <a:rPr lang="fr-BE" dirty="0" smtClean="0">
                <a:latin typeface="+mj-lt"/>
              </a:rPr>
              <a:t>qu’il existe un </a:t>
            </a:r>
            <a:r>
              <a:rPr lang="fr-BE" dirty="0">
                <a:latin typeface="+mj-lt"/>
              </a:rPr>
              <a:t>collectif structuré et une </a:t>
            </a:r>
            <a:r>
              <a:rPr lang="fr-BE" dirty="0" smtClean="0">
                <a:latin typeface="+mj-lt"/>
              </a:rPr>
              <a:t>animation du réseau</a:t>
            </a:r>
            <a:endParaRPr lang="fr-BE" dirty="0">
              <a:latin typeface="+mj-lt"/>
            </a:endParaRPr>
          </a:p>
        </p:txBody>
      </p:sp>
      <p:sp>
        <p:nvSpPr>
          <p:cNvPr id="8" name="Espace réservé du titre 1"/>
          <p:cNvSpPr txBox="1">
            <a:spLocks/>
          </p:cNvSpPr>
          <p:nvPr/>
        </p:nvSpPr>
        <p:spPr>
          <a:xfrm>
            <a:off x="313184" y="186851"/>
            <a:ext cx="7211144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itchFamily="50" charset="0"/>
                <a:ea typeface="+mj-ea"/>
                <a:cs typeface="Calibri" pitchFamily="34" charset="0"/>
              </a:rPr>
              <a:t>Les pistes pour la suite  :</a:t>
            </a: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Montserrat" pitchFamily="50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981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BE"/>
              <a:t>28/03/2017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21</a:t>
            </a:fld>
            <a:endParaRPr lang="fr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20796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33392"/>
            <a:ext cx="914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texte 2"/>
          <p:cNvSpPr txBox="1">
            <a:spLocks/>
          </p:cNvSpPr>
          <p:nvPr/>
        </p:nvSpPr>
        <p:spPr>
          <a:xfrm>
            <a:off x="678396" y="1197864"/>
            <a:ext cx="7787208" cy="4235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buClr>
                <a:srgbClr val="9FAEE5"/>
              </a:buClr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9808" y="1587467"/>
            <a:ext cx="77157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BE" b="1" dirty="0">
                <a:latin typeface="+mj-lt"/>
              </a:rPr>
              <a:t>Module 6 :</a:t>
            </a:r>
          </a:p>
          <a:p>
            <a:pPr algn="just"/>
            <a:r>
              <a:rPr lang="fr-BE" dirty="0">
                <a:latin typeface="+mj-lt"/>
              </a:rPr>
              <a:t>-	De nouvelles </a:t>
            </a:r>
            <a:r>
              <a:rPr lang="fr-BE" b="1" dirty="0">
                <a:latin typeface="+mj-lt"/>
              </a:rPr>
              <a:t>choses à inventer pour mobiliser </a:t>
            </a:r>
          </a:p>
          <a:p>
            <a:pPr algn="just"/>
            <a:r>
              <a:rPr lang="fr-BE" dirty="0">
                <a:latin typeface="+mj-lt"/>
              </a:rPr>
              <a:t>-	Penser les </a:t>
            </a:r>
            <a:r>
              <a:rPr lang="fr-BE" b="1" dirty="0">
                <a:latin typeface="+mj-lt"/>
              </a:rPr>
              <a:t>liens entre les évènements </a:t>
            </a:r>
            <a:r>
              <a:rPr lang="fr-BE" dirty="0">
                <a:latin typeface="+mj-lt"/>
              </a:rPr>
              <a:t>à venir : anniversaire, raid</a:t>
            </a:r>
          </a:p>
          <a:p>
            <a:pPr algn="just"/>
            <a:r>
              <a:rPr lang="fr-BE" dirty="0">
                <a:latin typeface="+mj-lt"/>
              </a:rPr>
              <a:t>-	Pour le </a:t>
            </a:r>
            <a:r>
              <a:rPr lang="fr-BE" b="1" dirty="0">
                <a:latin typeface="+mj-lt"/>
              </a:rPr>
              <a:t>prochain forum</a:t>
            </a:r>
            <a:r>
              <a:rPr lang="fr-BE" dirty="0">
                <a:latin typeface="+mj-lt"/>
              </a:rPr>
              <a:t>, lancer une boîte à outils aux acteurs locaux, leur proposer une fiche à remplir s’ils ont un projet à valoriser. Remarque : ne faudrait-il pas que les gens se soient déjà rencontrés en amont ?</a:t>
            </a:r>
          </a:p>
        </p:txBody>
      </p:sp>
      <p:sp>
        <p:nvSpPr>
          <p:cNvPr id="8" name="Espace réservé du titre 1"/>
          <p:cNvSpPr txBox="1">
            <a:spLocks/>
          </p:cNvSpPr>
          <p:nvPr/>
        </p:nvSpPr>
        <p:spPr>
          <a:xfrm>
            <a:off x="313184" y="186851"/>
            <a:ext cx="7211144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itchFamily="50" charset="0"/>
                <a:ea typeface="+mj-ea"/>
                <a:cs typeface="Calibri" pitchFamily="34" charset="0"/>
              </a:rPr>
              <a:t>Les pistes pour la suite  :</a:t>
            </a: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Montserrat" pitchFamily="50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285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3</a:t>
            </a:fld>
            <a:endParaRPr lang="fr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20796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titre 1"/>
          <p:cNvSpPr txBox="1">
            <a:spLocks/>
          </p:cNvSpPr>
          <p:nvPr/>
        </p:nvSpPr>
        <p:spPr>
          <a:xfrm>
            <a:off x="988113" y="788981"/>
            <a:ext cx="7211144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2800" dirty="0" smtClean="0">
                <a:solidFill>
                  <a:srgbClr val="000099"/>
                </a:solidFill>
                <a:latin typeface="Montserrat" pitchFamily="50" charset="0"/>
                <a:ea typeface="+mj-ea"/>
                <a:cs typeface="Calibri" pitchFamily="34" charset="0"/>
              </a:rPr>
              <a:t>Objectifs de la réunion</a:t>
            </a: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Montserrat" pitchFamily="50" charset="0"/>
              <a:ea typeface="+mj-ea"/>
              <a:cs typeface="Calibri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32162" y="1813909"/>
            <a:ext cx="72670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dirty="0" smtClean="0">
                <a:latin typeface="+mj-lt"/>
              </a:rPr>
              <a:t>Partager </a:t>
            </a:r>
            <a:r>
              <a:rPr lang="fr-BE" dirty="0">
                <a:latin typeface="+mj-lt"/>
              </a:rPr>
              <a:t>de manière </a:t>
            </a:r>
            <a:r>
              <a:rPr lang="fr-BE" dirty="0" smtClean="0">
                <a:latin typeface="+mj-lt"/>
              </a:rPr>
              <a:t>transversale les </a:t>
            </a:r>
            <a:r>
              <a:rPr lang="fr-BE" dirty="0">
                <a:latin typeface="+mj-lt"/>
              </a:rPr>
              <a:t>actions du projet </a:t>
            </a:r>
            <a:r>
              <a:rPr lang="fr-BE" dirty="0" smtClean="0">
                <a:latin typeface="+mj-lt"/>
              </a:rPr>
              <a:t>réalisées en 2017 et celles </a:t>
            </a:r>
            <a:r>
              <a:rPr lang="fr-BE" dirty="0">
                <a:latin typeface="+mj-lt"/>
              </a:rPr>
              <a:t>en </a:t>
            </a:r>
            <a:r>
              <a:rPr lang="fr-BE" smtClean="0">
                <a:latin typeface="+mj-lt"/>
              </a:rPr>
              <a:t>cours actuellement. </a:t>
            </a:r>
            <a:endParaRPr lang="fr-BE" dirty="0" smtClean="0">
              <a:latin typeface="+mj-lt"/>
            </a:endParaRPr>
          </a:p>
          <a:p>
            <a:pPr algn="just"/>
            <a:endParaRPr lang="fr-BE" dirty="0" smtClean="0">
              <a:latin typeface="+mj-lt"/>
            </a:endParaRPr>
          </a:p>
          <a:p>
            <a:pPr algn="just"/>
            <a:r>
              <a:rPr lang="fr-BE" dirty="0" smtClean="0">
                <a:latin typeface="+mj-lt"/>
              </a:rPr>
              <a:t>Identifier </a:t>
            </a:r>
            <a:r>
              <a:rPr lang="fr-BE" dirty="0">
                <a:latin typeface="+mj-lt"/>
              </a:rPr>
              <a:t>des pistes de travail pour la suite. </a:t>
            </a:r>
            <a:endParaRPr lang="fr-BE" dirty="0" smtClean="0">
              <a:latin typeface="+mj-lt"/>
            </a:endParaRPr>
          </a:p>
          <a:p>
            <a:pPr algn="just"/>
            <a:endParaRPr lang="fr-BE" dirty="0" smtClean="0">
              <a:latin typeface="+mj-lt"/>
            </a:endParaRPr>
          </a:p>
          <a:p>
            <a:pPr algn="just"/>
            <a:r>
              <a:rPr lang="fr-BE" dirty="0" smtClean="0">
                <a:latin typeface="+mj-lt"/>
              </a:rPr>
              <a:t>Les </a:t>
            </a:r>
            <a:r>
              <a:rPr lang="fr-BE" dirty="0">
                <a:latin typeface="+mj-lt"/>
              </a:rPr>
              <a:t>propositions seront retravaillées en COPIL en janvier et un retour en sera fait à l’équipe</a:t>
            </a:r>
            <a:r>
              <a:rPr lang="fr-BE" dirty="0" smtClean="0">
                <a:latin typeface="+mj-lt"/>
              </a:rPr>
              <a:t>.</a:t>
            </a:r>
          </a:p>
          <a:p>
            <a:pPr algn="just"/>
            <a:endParaRPr lang="fr-BE" dirty="0">
              <a:latin typeface="+mj-lt"/>
            </a:endParaRPr>
          </a:p>
          <a:p>
            <a:pPr algn="just"/>
            <a:r>
              <a:rPr lang="fr-BE" i="1" dirty="0" smtClean="0">
                <a:latin typeface="+mj-lt"/>
              </a:rPr>
              <a:t>Remarque</a:t>
            </a:r>
            <a:r>
              <a:rPr lang="fr-BE" dirty="0" smtClean="0">
                <a:latin typeface="+mj-lt"/>
              </a:rPr>
              <a:t> : on observe aujourd’hui dans le projet deux leviers de l’implication citoyenne :</a:t>
            </a:r>
          </a:p>
          <a:p>
            <a:pPr marL="285750" indent="-285750" algn="just">
              <a:buFontTx/>
              <a:buChar char="-"/>
            </a:pPr>
            <a:r>
              <a:rPr lang="fr-BE" dirty="0" smtClean="0">
                <a:latin typeface="+mj-lt"/>
              </a:rPr>
              <a:t>En </a:t>
            </a:r>
            <a:r>
              <a:rPr lang="fr-BE" dirty="0" smtClean="0">
                <a:latin typeface="+mj-lt"/>
              </a:rPr>
              <a:t>accompagnant les initiatives qui émanent du territoire</a:t>
            </a:r>
          </a:p>
          <a:p>
            <a:pPr marL="285750" indent="-285750" algn="just">
              <a:buFontTx/>
              <a:buChar char="-"/>
            </a:pPr>
            <a:r>
              <a:rPr lang="fr-BE" dirty="0" smtClean="0">
                <a:latin typeface="+mj-lt"/>
              </a:rPr>
              <a:t>En créant un dispositif à partir duquel les habitants peuvent se mobiliser pour constituer un réseau</a:t>
            </a:r>
          </a:p>
          <a:p>
            <a:pPr algn="just"/>
            <a:r>
              <a:rPr lang="fr-BE" dirty="0" smtClean="0">
                <a:latin typeface="+mj-lt"/>
              </a:rPr>
              <a:t>Il faut garder un équilibre entre ces deux leviers</a:t>
            </a:r>
            <a:endParaRPr lang="fr-FR" dirty="0">
              <a:latin typeface="+mj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216403" y="6263585"/>
            <a:ext cx="1767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dirty="0" smtClean="0">
                <a:latin typeface="+mj-lt"/>
              </a:rPr>
              <a:t>Corinne</a:t>
            </a: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5296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4</a:t>
            </a:fld>
            <a:endParaRPr lang="fr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20796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titre 1"/>
          <p:cNvSpPr txBox="1">
            <a:spLocks/>
          </p:cNvSpPr>
          <p:nvPr/>
        </p:nvSpPr>
        <p:spPr>
          <a:xfrm>
            <a:off x="988113" y="788981"/>
            <a:ext cx="7211144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itchFamily="50" charset="0"/>
                <a:ea typeface="+mj-ea"/>
                <a:cs typeface="Calibri" pitchFamily="34" charset="0"/>
              </a:rPr>
              <a:t>Pour commencer…</a:t>
            </a:r>
          </a:p>
          <a:p>
            <a:pPr algn="ctr">
              <a:spcBef>
                <a:spcPct val="0"/>
              </a:spcBef>
              <a:defRPr/>
            </a:pPr>
            <a:r>
              <a:rPr lang="fr-FR" sz="2800" dirty="0" smtClean="0">
                <a:solidFill>
                  <a:srgbClr val="000099"/>
                </a:solidFill>
                <a:latin typeface="Montserrat" pitchFamily="50" charset="0"/>
                <a:ea typeface="+mj-ea"/>
                <a:cs typeface="Calibri" pitchFamily="34" charset="0"/>
              </a:rPr>
              <a:t>Un grand merci !</a:t>
            </a: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Montserrat" pitchFamily="50" charset="0"/>
              <a:ea typeface="+mj-ea"/>
              <a:cs typeface="Calibri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810001" y="2297662"/>
            <a:ext cx="469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40 personnes initiées aux outils collaboratifs</a:t>
            </a:r>
            <a:endParaRPr lang="fr-FR" dirty="0">
              <a:latin typeface="+mj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063845" y="5115926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20 stands éco-jardins</a:t>
            </a:r>
            <a:endParaRPr lang="fr-FR" dirty="0"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380014" y="4214400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20 projets d’habitants en cours</a:t>
            </a:r>
            <a:endParaRPr lang="fr-FR" dirty="0">
              <a:latin typeface="+mj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32162" y="1960213"/>
            <a:ext cx="287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3 soirées Trucs et Astuces</a:t>
            </a:r>
            <a:endParaRPr lang="fr-FR" dirty="0">
              <a:latin typeface="+mj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46509" y="2808896"/>
            <a:ext cx="390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98 inscrits sur la liste de discussion</a:t>
            </a:r>
            <a:endParaRPr lang="fr-FR" dirty="0">
              <a:latin typeface="+mj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861376" y="4713936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Un wiki </a:t>
            </a:r>
            <a:r>
              <a:rPr lang="fr-FR" dirty="0" err="1" smtClean="0">
                <a:latin typeface="+mj-lt"/>
              </a:rPr>
              <a:t>éco-jardin</a:t>
            </a:r>
            <a:r>
              <a:rPr lang="fr-FR" dirty="0" smtClean="0">
                <a:latin typeface="+mj-lt"/>
              </a:rPr>
              <a:t> créé</a:t>
            </a:r>
            <a:endParaRPr lang="fr-FR" dirty="0">
              <a:latin typeface="+mj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190801" y="3712453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1 appel à initiatives citoyennes</a:t>
            </a:r>
            <a:endParaRPr lang="fr-FR" dirty="0">
              <a:latin typeface="+mj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406714" y="5594114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4 ateliers oiseaux programmés</a:t>
            </a:r>
            <a:endParaRPr lang="fr-FR" dirty="0">
              <a:latin typeface="+mj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504529" y="3178228"/>
            <a:ext cx="418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>
                <a:latin typeface="+mj-lt"/>
              </a:rPr>
              <a:t>82 </a:t>
            </a:r>
            <a:r>
              <a:rPr lang="fr-FR" dirty="0" smtClean="0">
                <a:latin typeface="+mj-lt"/>
              </a:rPr>
              <a:t>fiches ressources sur le site internet</a:t>
            </a:r>
            <a:endParaRPr lang="fr-FR" dirty="0">
              <a:latin typeface="+mj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216403" y="6302833"/>
            <a:ext cx="1767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dirty="0" smtClean="0">
                <a:latin typeface="+mj-lt"/>
              </a:rPr>
              <a:t>Astrid</a:t>
            </a: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4675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5</a:t>
            </a:fld>
            <a:endParaRPr lang="fr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20796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titre 1"/>
          <p:cNvSpPr txBox="1">
            <a:spLocks/>
          </p:cNvSpPr>
          <p:nvPr/>
        </p:nvSpPr>
        <p:spPr>
          <a:xfrm>
            <a:off x="313184" y="235298"/>
            <a:ext cx="7211144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itchFamily="50" charset="0"/>
                <a:ea typeface="+mj-ea"/>
                <a:cs typeface="Calibri" pitchFamily="34" charset="0"/>
              </a:rPr>
              <a:t>Module 3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itchFamily="50" charset="0"/>
                <a:ea typeface="+mj-ea"/>
                <a:cs typeface="Calibri" pitchFamily="34" charset="0"/>
              </a:rPr>
              <a:t>: S’initier aux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itchFamily="50" charset="0"/>
                <a:ea typeface="+mj-ea"/>
                <a:cs typeface="Calibri" pitchFamily="34" charset="0"/>
              </a:rPr>
              <a:t> pratiques</a:t>
            </a:r>
          </a:p>
          <a:p>
            <a:pPr>
              <a:spcBef>
                <a:spcPct val="0"/>
              </a:spcBef>
              <a:defRPr/>
            </a:pPr>
            <a:r>
              <a:rPr lang="fr-FR" sz="2800" baseline="0" dirty="0" smtClean="0">
                <a:solidFill>
                  <a:srgbClr val="000099"/>
                </a:solidFill>
                <a:latin typeface="Montserrat" pitchFamily="50" charset="0"/>
                <a:ea typeface="+mj-ea"/>
                <a:cs typeface="Calibri" pitchFamily="34" charset="0"/>
              </a:rPr>
              <a:t>collaboratives</a:t>
            </a: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Montserrat" pitchFamily="50" charset="0"/>
              <a:ea typeface="+mj-ea"/>
              <a:cs typeface="Calibri" pitchFamily="34" charset="0"/>
            </a:endParaRPr>
          </a:p>
        </p:txBody>
      </p:sp>
      <p:pic>
        <p:nvPicPr>
          <p:cNvPr id="6146" name="Picture 2" descr="Module 3 comac2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337" y="1271548"/>
            <a:ext cx="9035150" cy="485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7216403" y="6302833"/>
            <a:ext cx="1767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dirty="0" smtClean="0">
                <a:latin typeface="+mj-lt"/>
              </a:rPr>
              <a:t>Gatien</a:t>
            </a: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137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6</a:t>
            </a:fld>
            <a:endParaRPr lang="fr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20796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323"/>
          <a:stretch/>
        </p:blipFill>
        <p:spPr bwMode="auto">
          <a:xfrm>
            <a:off x="539552" y="1121912"/>
            <a:ext cx="7705839" cy="500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" y="4389493"/>
            <a:ext cx="3460982" cy="1647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Espace réservé du titre 1"/>
          <p:cNvSpPr txBox="1">
            <a:spLocks/>
          </p:cNvSpPr>
          <p:nvPr/>
        </p:nvSpPr>
        <p:spPr>
          <a:xfrm>
            <a:off x="313184" y="235298"/>
            <a:ext cx="7211144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itchFamily="50" charset="0"/>
                <a:ea typeface="+mj-ea"/>
                <a:cs typeface="Calibri" pitchFamily="34" charset="0"/>
              </a:rPr>
              <a:t>Module 3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itchFamily="50" charset="0"/>
                <a:ea typeface="+mj-ea"/>
                <a:cs typeface="Calibri" pitchFamily="34" charset="0"/>
              </a:rPr>
              <a:t>: S’initier aux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itchFamily="50" charset="0"/>
                <a:ea typeface="+mj-ea"/>
                <a:cs typeface="Calibri" pitchFamily="34" charset="0"/>
              </a:rPr>
              <a:t> pratiques</a:t>
            </a:r>
          </a:p>
          <a:p>
            <a:pPr>
              <a:spcBef>
                <a:spcPct val="0"/>
              </a:spcBef>
              <a:defRPr/>
            </a:pPr>
            <a:r>
              <a:rPr lang="fr-FR" sz="2800" baseline="0" dirty="0" smtClean="0">
                <a:solidFill>
                  <a:srgbClr val="000099"/>
                </a:solidFill>
                <a:latin typeface="Montserrat" pitchFamily="50" charset="0"/>
                <a:ea typeface="+mj-ea"/>
                <a:cs typeface="Calibri" pitchFamily="34" charset="0"/>
              </a:rPr>
              <a:t>collaboratives</a:t>
            </a: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Montserrat" pitchFamily="50" charset="0"/>
              <a:ea typeface="+mj-ea"/>
              <a:cs typeface="Calibri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216403" y="6302833"/>
            <a:ext cx="1767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dirty="0" smtClean="0">
                <a:latin typeface="+mj-lt"/>
              </a:rPr>
              <a:t>Gatien</a:t>
            </a:r>
            <a:endParaRPr lang="fr-FR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622588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dirty="0">
                <a:latin typeface="+mj-lt"/>
              </a:rPr>
              <a:t>Formation pour les opérateurs la 1ere année : Formation de 4 jours aux pratiques collaboratives</a:t>
            </a:r>
          </a:p>
        </p:txBody>
      </p:sp>
    </p:spTree>
    <p:extLst>
      <p:ext uri="{BB962C8B-B14F-4D97-AF65-F5344CB8AC3E}">
        <p14:creationId xmlns:p14="http://schemas.microsoft.com/office/powerpoint/2010/main" val="1764515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7</a:t>
            </a:fld>
            <a:endParaRPr lang="fr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20796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52" y="3280823"/>
            <a:ext cx="4918476" cy="263654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3184" y="1207336"/>
            <a:ext cx="4596246" cy="2699135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49898" y="4292058"/>
            <a:ext cx="3241563" cy="127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52" y="1570896"/>
            <a:ext cx="3350994" cy="149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titre 1"/>
          <p:cNvSpPr txBox="1">
            <a:spLocks/>
          </p:cNvSpPr>
          <p:nvPr/>
        </p:nvSpPr>
        <p:spPr>
          <a:xfrm>
            <a:off x="313184" y="235298"/>
            <a:ext cx="7211144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itchFamily="50" charset="0"/>
                <a:ea typeface="+mj-ea"/>
                <a:cs typeface="Calibri" pitchFamily="34" charset="0"/>
              </a:rPr>
              <a:t>Module 3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itchFamily="50" charset="0"/>
                <a:ea typeface="+mj-ea"/>
                <a:cs typeface="Calibri" pitchFamily="34" charset="0"/>
              </a:rPr>
              <a:t>: S’initier aux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itchFamily="50" charset="0"/>
                <a:ea typeface="+mj-ea"/>
                <a:cs typeface="Calibri" pitchFamily="34" charset="0"/>
              </a:rPr>
              <a:t> pratiques</a:t>
            </a:r>
          </a:p>
          <a:p>
            <a:pPr>
              <a:spcBef>
                <a:spcPct val="0"/>
              </a:spcBef>
              <a:defRPr/>
            </a:pPr>
            <a:r>
              <a:rPr lang="fr-FR" sz="2800" baseline="0" dirty="0" smtClean="0">
                <a:solidFill>
                  <a:srgbClr val="000099"/>
                </a:solidFill>
                <a:latin typeface="Montserrat" pitchFamily="50" charset="0"/>
                <a:ea typeface="+mj-ea"/>
                <a:cs typeface="Calibri" pitchFamily="34" charset="0"/>
              </a:rPr>
              <a:t>collaboratives</a:t>
            </a: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Montserrat" pitchFamily="50" charset="0"/>
              <a:ea typeface="+mj-ea"/>
              <a:cs typeface="Calibri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499867" y="6357697"/>
            <a:ext cx="1767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dirty="0" smtClean="0">
                <a:latin typeface="+mj-lt"/>
              </a:rPr>
              <a:t>Gatien</a:t>
            </a:r>
            <a:endParaRPr lang="fr-FR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4552" y="6062637"/>
            <a:ext cx="82348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dirty="0">
                <a:latin typeface="+mj-lt"/>
              </a:rPr>
              <a:t>Espace web d’auto formation + Wikis mis en place pour les collectifs  </a:t>
            </a:r>
          </a:p>
          <a:p>
            <a:pPr algn="just"/>
            <a:r>
              <a:rPr lang="fr-FR" sz="1400" dirty="0">
                <a:latin typeface="+mj-lt"/>
              </a:rPr>
              <a:t>Aide à l’animation : soirée sur les outils numériques en </a:t>
            </a:r>
            <a:r>
              <a:rPr lang="fr-FR" sz="1400" dirty="0" smtClean="0">
                <a:latin typeface="+mj-lt"/>
              </a:rPr>
              <a:t>juin, septembre et novembre</a:t>
            </a:r>
            <a:endParaRPr lang="fr-FR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0596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8</a:t>
            </a:fld>
            <a:endParaRPr lang="fr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20796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titre 1"/>
          <p:cNvSpPr txBox="1">
            <a:spLocks/>
          </p:cNvSpPr>
          <p:nvPr/>
        </p:nvSpPr>
        <p:spPr>
          <a:xfrm>
            <a:off x="334956" y="289728"/>
            <a:ext cx="7211144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itchFamily="50" charset="0"/>
                <a:ea typeface="+mj-ea"/>
                <a:cs typeface="Calibri" pitchFamily="34" charset="0"/>
              </a:rPr>
              <a:t>Module 4 :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itchFamily="50" charset="0"/>
                <a:ea typeface="+mj-ea"/>
                <a:cs typeface="Calibri" pitchFamily="34" charset="0"/>
              </a:rPr>
              <a:t>Les habitants acteurs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noProof="0" dirty="0" smtClean="0">
                <a:solidFill>
                  <a:srgbClr val="000099"/>
                </a:solidFill>
                <a:latin typeface="Montserrat" pitchFamily="50" charset="0"/>
                <a:ea typeface="+mj-ea"/>
                <a:cs typeface="Calibri" pitchFamily="34" charset="0"/>
              </a:rPr>
              <a:t>du paysage</a:t>
            </a: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Montserrat" pitchFamily="50" charset="0"/>
              <a:ea typeface="+mj-ea"/>
              <a:cs typeface="Calibri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442" y="1104663"/>
            <a:ext cx="7267406" cy="514999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355081" y="6394273"/>
            <a:ext cx="262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dirty="0" smtClean="0">
                <a:latin typeface="+mj-lt"/>
              </a:rPr>
              <a:t>Alexandra et Line</a:t>
            </a:r>
            <a:endParaRPr lang="fr-FR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4552" y="6355245"/>
            <a:ext cx="82348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dirty="0" smtClean="0">
                <a:latin typeface="+mj-lt"/>
              </a:rPr>
              <a:t>Lancement de l’appel à initiatives en avril</a:t>
            </a:r>
            <a:endParaRPr lang="fr-FR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137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9</a:t>
            </a:fld>
            <a:endParaRPr lang="fr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20796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titre 1"/>
          <p:cNvSpPr txBox="1">
            <a:spLocks/>
          </p:cNvSpPr>
          <p:nvPr/>
        </p:nvSpPr>
        <p:spPr>
          <a:xfrm>
            <a:off x="334956" y="289728"/>
            <a:ext cx="7211144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itchFamily="50" charset="0"/>
                <a:ea typeface="+mj-ea"/>
                <a:cs typeface="Calibri" pitchFamily="34" charset="0"/>
              </a:rPr>
              <a:t>Module 4 :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Montserrat" pitchFamily="50" charset="0"/>
                <a:ea typeface="+mj-ea"/>
                <a:cs typeface="Calibri" pitchFamily="34" charset="0"/>
              </a:rPr>
              <a:t>Les habitants acteurs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noProof="0" dirty="0" smtClean="0">
                <a:solidFill>
                  <a:srgbClr val="000099"/>
                </a:solidFill>
                <a:latin typeface="Montserrat" pitchFamily="50" charset="0"/>
                <a:ea typeface="+mj-ea"/>
                <a:cs typeface="Calibri" pitchFamily="34" charset="0"/>
              </a:rPr>
              <a:t>du paysage</a:t>
            </a:r>
            <a:endParaRPr kumimoji="0" lang="fr-BE" sz="2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Montserrat" pitchFamily="50" charset="0"/>
              <a:ea typeface="+mj-ea"/>
              <a:cs typeface="Calibri" pitchFamily="34" charset="0"/>
            </a:endParaRPr>
          </a:p>
        </p:txBody>
      </p:sp>
      <p:pic>
        <p:nvPicPr>
          <p:cNvPr id="9" name="Image 10"/>
          <p:cNvPicPr>
            <a:picLocks noChangeAspect="1"/>
          </p:cNvPicPr>
          <p:nvPr/>
        </p:nvPicPr>
        <p:blipFill rotWithShape="1">
          <a:blip r:embed="rId4"/>
          <a:srcRect l="14645" t="16687" r="16281" b="6846"/>
          <a:stretch/>
        </p:blipFill>
        <p:spPr>
          <a:xfrm>
            <a:off x="933450" y="1133856"/>
            <a:ext cx="6884670" cy="430124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355081" y="6348553"/>
            <a:ext cx="262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dirty="0" smtClean="0">
                <a:latin typeface="+mj-lt"/>
              </a:rPr>
              <a:t>Alexandra et Line</a:t>
            </a:r>
            <a:endParaRPr lang="fr-FR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8912" y="5480250"/>
            <a:ext cx="81781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dirty="0" smtClean="0">
                <a:latin typeface="+mj-lt"/>
              </a:rPr>
              <a:t>Une trentaine </a:t>
            </a:r>
            <a:r>
              <a:rPr lang="fr-FR" sz="1400" dirty="0">
                <a:latin typeface="+mj-lt"/>
              </a:rPr>
              <a:t>de projets répertoriés sur différentes thématiques et à différents </a:t>
            </a:r>
            <a:r>
              <a:rPr lang="fr-FR" sz="1400" dirty="0" smtClean="0">
                <a:latin typeface="+mj-lt"/>
              </a:rPr>
              <a:t>stades :</a:t>
            </a:r>
            <a:endParaRPr lang="fr-FR" sz="1400" dirty="0">
              <a:latin typeface="+mj-lt"/>
            </a:endParaRPr>
          </a:p>
          <a:p>
            <a:pPr algn="just"/>
            <a:r>
              <a:rPr lang="fr-FR" sz="1400" dirty="0">
                <a:latin typeface="+mj-lt"/>
              </a:rPr>
              <a:t>Thématiques : jardins "partagés", aménagements de parcelles privées et publiques, randonnées, restauration du patrimoine bâti, patrimoine transfrontalier</a:t>
            </a:r>
          </a:p>
          <a:p>
            <a:pPr algn="just"/>
            <a:r>
              <a:rPr lang="fr-FR" sz="1400" dirty="0">
                <a:latin typeface="+mj-lt"/>
              </a:rPr>
              <a:t>Différents stades : initiation, envie, projet en cours, … un suivi par le projet </a:t>
            </a:r>
            <a:r>
              <a:rPr lang="fr-FR" sz="1400" dirty="0" err="1">
                <a:latin typeface="+mj-lt"/>
              </a:rPr>
              <a:t>TeA</a:t>
            </a:r>
            <a:endParaRPr lang="fr-FR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71741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957</Words>
  <Application>Microsoft Office PowerPoint</Application>
  <PresentationFormat>Affichage à l'écran (4:3)</PresentationFormat>
  <Paragraphs>200</Paragraphs>
  <Slides>21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Calibri</vt:lpstr>
      <vt:lpstr>Montserrat</vt:lpstr>
      <vt:lpstr>Open Sans</vt:lpstr>
      <vt:lpstr>Times New Roman</vt:lpstr>
      <vt:lpstr>Thème Office</vt:lpstr>
      <vt:lpstr>Premier bilan  23 novembre 2017 PNTH Terre en action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COMAC du 28 septembre 2017 Deuxième rapport d’activités PNTH Terre en action – projet n°3.5.152</dc:title>
  <dc:creator>Astrid Dutrieu</dc:creator>
  <cp:lastModifiedBy>Astrid Dutrieu</cp:lastModifiedBy>
  <cp:revision>55</cp:revision>
  <cp:lastPrinted>2017-11-21T12:40:26Z</cp:lastPrinted>
  <dcterms:modified xsi:type="dcterms:W3CDTF">2017-11-27T09:52:38Z</dcterms:modified>
</cp:coreProperties>
</file>